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erriweather" panose="00000500000000000000" pitchFamily="2"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GyCG71laVTcncBM9TZAepC6uq5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760D98-350D-428E-BEAA-4B37A533173F}">
  <a:tblStyle styleId="{17760D98-350D-428E-BEAA-4B37A533173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7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6456acfb8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36456acfb8f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6456acfb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6456acfb8f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456acfb8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36456acfb8f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6456acfb8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36456acfb8f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456acfb8f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6456acfb8f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1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12"/>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 name="Google Shape;12;p12"/>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21"/>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1"/>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7" name="Google Shape;5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4"/>
        <p:cNvGrpSpPr/>
        <p:nvPr/>
      </p:nvGrpSpPr>
      <p:grpSpPr>
        <a:xfrm>
          <a:off x="0" y="0"/>
          <a:ext cx="0" cy="0"/>
          <a:chOff x="0" y="0"/>
          <a:chExt cx="0" cy="0"/>
        </a:xfrm>
      </p:grpSpPr>
      <p:sp>
        <p:nvSpPr>
          <p:cNvPr id="15" name="Google Shape;15;p13"/>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16" name="Google Shape;16;p13"/>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17" name="Google Shape;1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
        <p:cNvGrpSpPr/>
        <p:nvPr/>
      </p:nvGrpSpPr>
      <p:grpSpPr>
        <a:xfrm>
          <a:off x="0" y="0"/>
          <a:ext cx="0" cy="0"/>
          <a:chOff x="0" y="0"/>
          <a:chExt cx="0" cy="0"/>
        </a:xfrm>
      </p:grpSpPr>
      <p:sp>
        <p:nvSpPr>
          <p:cNvPr id="19" name="Google Shape;19;p14"/>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4"/>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1" name="Google Shape;21;p14"/>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22" name="Google Shape;22;p14"/>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3" name="Google Shape;2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1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5"/>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7" name="Google Shape;2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6"/>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6"/>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1" name="Google Shape;31;p16"/>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32" name="Google Shape;3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3"/>
        <p:cNvGrpSpPr/>
        <p:nvPr/>
      </p:nvGrpSpPr>
      <p:grpSpPr>
        <a:xfrm>
          <a:off x="0" y="0"/>
          <a:ext cx="0" cy="0"/>
          <a:chOff x="0" y="0"/>
          <a:chExt cx="0" cy="0"/>
        </a:xfrm>
      </p:grpSpPr>
      <p:sp>
        <p:nvSpPr>
          <p:cNvPr id="34" name="Google Shape;34;p17"/>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35" name="Google Shape;35;p17"/>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36" name="Google Shape;36;p17"/>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7" name="Google Shape;3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18"/>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8"/>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41" name="Google Shape;41;p18"/>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42" name="Google Shape;42;p18"/>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3" name="Google Shape;43;p18"/>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4" name="Google Shape;4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19"/>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9"/>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8" name="Google Shape;48;p19"/>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9" name="Google Shape;49;p19"/>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0" name="Google Shape;5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53" name="Google Shape;5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mailto:cguaia@ortizyasociados.com.ar" TargetMode="External"/><Relationship Id="rId3" Type="http://schemas.openxmlformats.org/officeDocument/2006/relationships/hyperlink" Target="mailto:jortiz@ortizyasociados.com.ar" TargetMode="External"/><Relationship Id="rId7" Type="http://schemas.openxmlformats.org/officeDocument/2006/relationships/hyperlink" Target="mailto:mnardi@ortizyasociados.com.a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jrovira@ortizyasociados.com.ar" TargetMode="External"/><Relationship Id="rId5" Type="http://schemas.openxmlformats.org/officeDocument/2006/relationships/hyperlink" Target="mailto:vmahia@ortizyasociados.com.ar" TargetMode="External"/><Relationship Id="rId4" Type="http://schemas.openxmlformats.org/officeDocument/2006/relationships/hyperlink" Target="mailto:lpalomino@ortizyasociados.com.ar"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oletinoficial.gob.ar/detalleAviso/primera/329719/2025081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boletinoficial.gob.ar/detalleAviso/primera/329659/2025081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oletinoficial.gob.ar/detalleAviso/primera/329773/20250813?busqueda=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boletinoficial.gob.ar/detalleAviso/primera/329854/2025081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oletinoficial.gob.ar/detalleAviso/primera/329858/2025081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boletinoficial.gob.ar/detalleAviso/primera/329724/2025081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boletinoficial.gob.ar/detalleAviso/primera/329859/2025081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311700" y="216148"/>
            <a:ext cx="8520600" cy="224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s" sz="3940" b="1" dirty="0"/>
              <a:t>NEWSLETTER NORMATIVO  </a:t>
            </a:r>
            <a:endParaRPr sz="3940" b="1" dirty="0"/>
          </a:p>
          <a:p>
            <a:pPr marL="0" lvl="0" indent="0" algn="l" rtl="0">
              <a:lnSpc>
                <a:spcPct val="100000"/>
              </a:lnSpc>
              <a:spcBef>
                <a:spcPts val="0"/>
              </a:spcBef>
              <a:spcAft>
                <a:spcPts val="0"/>
              </a:spcAft>
              <a:buSzPts val="990"/>
              <a:buNone/>
            </a:pPr>
            <a:r>
              <a:rPr lang="es" sz="3540" dirty="0"/>
              <a:t>Semana del 11 al 15 de Agosto 2025</a:t>
            </a:r>
            <a:endParaRPr sz="3540" dirty="0"/>
          </a:p>
        </p:txBody>
      </p:sp>
      <p:pic>
        <p:nvPicPr>
          <p:cNvPr id="65" name="Google Shape;65;p1"/>
          <p:cNvPicPr preferRelativeResize="0"/>
          <p:nvPr/>
        </p:nvPicPr>
        <p:blipFill rotWithShape="1">
          <a:blip r:embed="rId3">
            <a:alphaModFix/>
          </a:blip>
          <a:srcRect/>
          <a:stretch/>
        </p:blipFill>
        <p:spPr>
          <a:xfrm>
            <a:off x="5132825" y="4277025"/>
            <a:ext cx="3699476" cy="58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145300" y="384100"/>
            <a:ext cx="3328800" cy="48582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endParaRPr b="1"/>
          </a:p>
          <a:p>
            <a:pPr marL="0" lvl="0" indent="0" algn="ctr" rtl="0">
              <a:lnSpc>
                <a:spcPct val="100000"/>
              </a:lnSpc>
              <a:spcBef>
                <a:spcPts val="0"/>
              </a:spcBef>
              <a:spcAft>
                <a:spcPts val="0"/>
              </a:spcAft>
              <a:buSzPts val="2800"/>
              <a:buNone/>
            </a:pPr>
            <a:r>
              <a:rPr lang="es" b="1"/>
              <a:t>Desde O&amp;A continuaremos informando las respectivas novedades normativas y asistiéndolos en su cumplimiento.</a:t>
            </a:r>
            <a:endParaRPr b="1"/>
          </a:p>
          <a:p>
            <a:pPr marL="0" lvl="0" indent="0" algn="ctr" rtl="0">
              <a:lnSpc>
                <a:spcPct val="115000"/>
              </a:lnSpc>
              <a:spcBef>
                <a:spcPts val="0"/>
              </a:spcBef>
              <a:spcAft>
                <a:spcPts val="0"/>
              </a:spcAft>
              <a:buSzPts val="2800"/>
              <a:buNone/>
            </a:pPr>
            <a:endParaRPr sz="1677"/>
          </a:p>
        </p:txBody>
      </p:sp>
      <p:pic>
        <p:nvPicPr>
          <p:cNvPr id="127" name="Google Shape;127;p9"/>
          <p:cNvPicPr preferRelativeResize="0"/>
          <p:nvPr/>
        </p:nvPicPr>
        <p:blipFill rotWithShape="1">
          <a:blip r:embed="rId3">
            <a:alphaModFix amt="62000"/>
          </a:blip>
          <a:srcRect/>
          <a:stretch/>
        </p:blipFill>
        <p:spPr>
          <a:xfrm>
            <a:off x="3771900" y="0"/>
            <a:ext cx="5372099" cy="5143500"/>
          </a:xfrm>
          <a:prstGeom prst="rect">
            <a:avLst/>
          </a:prstGeom>
          <a:noFill/>
          <a:ln>
            <a:noFill/>
          </a:ln>
        </p:spPr>
      </p:pic>
      <p:pic>
        <p:nvPicPr>
          <p:cNvPr id="128" name="Google Shape;128;p9"/>
          <p:cNvPicPr preferRelativeResize="0"/>
          <p:nvPr/>
        </p:nvPicPr>
        <p:blipFill rotWithShape="1">
          <a:blip r:embed="rId4">
            <a:alphaModFix/>
          </a:blip>
          <a:srcRect/>
          <a:stretch/>
        </p:blipFill>
        <p:spPr>
          <a:xfrm>
            <a:off x="6882850" y="4500021"/>
            <a:ext cx="2049751" cy="32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0"/>
          <p:cNvSpPr txBox="1">
            <a:spLocks noGrp="1"/>
          </p:cNvSpPr>
          <p:nvPr>
            <p:ph type="title"/>
          </p:nvPr>
        </p:nvSpPr>
        <p:spPr>
          <a:xfrm>
            <a:off x="544225" y="505650"/>
            <a:ext cx="3541500" cy="41322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s" b="1"/>
              <a:t>CONTACTO</a:t>
            </a:r>
            <a:endParaRPr b="1"/>
          </a:p>
          <a:p>
            <a:pPr marL="0" lvl="0" indent="0" algn="l" rtl="0">
              <a:lnSpc>
                <a:spcPct val="95000"/>
              </a:lnSpc>
              <a:spcBef>
                <a:spcPts val="0"/>
              </a:spcBef>
              <a:spcAft>
                <a:spcPts val="0"/>
              </a:spcAft>
              <a:buSzPts val="2800"/>
              <a:buNone/>
            </a:pPr>
            <a:endParaRPr sz="1550"/>
          </a:p>
          <a:p>
            <a:pPr marL="0" lvl="0" indent="0" algn="l" rtl="0">
              <a:lnSpc>
                <a:spcPct val="95000"/>
              </a:lnSpc>
              <a:spcBef>
                <a:spcPts val="1200"/>
              </a:spcBef>
              <a:spcAft>
                <a:spcPts val="0"/>
              </a:spcAft>
              <a:buSzPts val="2800"/>
              <a:buNone/>
            </a:pPr>
            <a:endParaRPr sz="1550"/>
          </a:p>
          <a:p>
            <a:pPr marL="0" lvl="0" indent="0" algn="l" rtl="0">
              <a:lnSpc>
                <a:spcPct val="95000"/>
              </a:lnSpc>
              <a:spcBef>
                <a:spcPts val="1200"/>
              </a:spcBef>
              <a:spcAft>
                <a:spcPts val="0"/>
              </a:spcAft>
              <a:buSzPts val="2800"/>
              <a:buNone/>
            </a:pPr>
            <a:r>
              <a:rPr lang="es" sz="1583" b="1"/>
              <a:t>Tel.</a:t>
            </a:r>
            <a:r>
              <a:rPr lang="es" sz="1583"/>
              <a:t> 4316-6600</a:t>
            </a:r>
            <a:endParaRPr sz="1583"/>
          </a:p>
          <a:p>
            <a:pPr marL="0" lvl="0" indent="0" algn="l" rtl="0">
              <a:lnSpc>
                <a:spcPct val="95000"/>
              </a:lnSpc>
              <a:spcBef>
                <a:spcPts val="1200"/>
              </a:spcBef>
              <a:spcAft>
                <a:spcPts val="0"/>
              </a:spcAft>
              <a:buSzPts val="2800"/>
              <a:buNone/>
            </a:pPr>
            <a:r>
              <a:rPr lang="es" sz="1583" b="1"/>
              <a:t>Fax. </a:t>
            </a:r>
            <a:r>
              <a:rPr lang="es" sz="1583"/>
              <a:t>+54 11 4815-6600</a:t>
            </a:r>
            <a:endParaRPr sz="1583"/>
          </a:p>
          <a:p>
            <a:pPr marL="0" lvl="0" indent="0" algn="l" rtl="0">
              <a:lnSpc>
                <a:spcPct val="95000"/>
              </a:lnSpc>
              <a:spcBef>
                <a:spcPts val="1200"/>
              </a:spcBef>
              <a:spcAft>
                <a:spcPts val="0"/>
              </a:spcAft>
              <a:buClr>
                <a:srgbClr val="000000"/>
              </a:buClr>
              <a:buSzPts val="770"/>
              <a:buFont typeface="Arial"/>
              <a:buNone/>
            </a:pPr>
            <a:endParaRPr sz="2200"/>
          </a:p>
          <a:p>
            <a:pPr marL="0" lvl="0" indent="0" algn="l" rtl="0">
              <a:lnSpc>
                <a:spcPct val="95000"/>
              </a:lnSpc>
              <a:spcBef>
                <a:spcPts val="1200"/>
              </a:spcBef>
              <a:spcAft>
                <a:spcPts val="0"/>
              </a:spcAft>
              <a:buClr>
                <a:srgbClr val="000000"/>
              </a:buClr>
              <a:buSzPts val="770"/>
              <a:buFont typeface="Arial"/>
              <a:buNone/>
            </a:pPr>
            <a:r>
              <a:rPr lang="es" sz="1566"/>
              <a:t>Paraguay 1866</a:t>
            </a:r>
            <a:endParaRPr sz="1566"/>
          </a:p>
          <a:p>
            <a:pPr marL="0" lvl="0" indent="0" algn="l" rtl="0">
              <a:lnSpc>
                <a:spcPct val="95000"/>
              </a:lnSpc>
              <a:spcBef>
                <a:spcPts val="1200"/>
              </a:spcBef>
              <a:spcAft>
                <a:spcPts val="0"/>
              </a:spcAft>
              <a:buClr>
                <a:srgbClr val="000000"/>
              </a:buClr>
              <a:buSzPts val="770"/>
              <a:buFont typeface="Arial"/>
              <a:buNone/>
            </a:pPr>
            <a:r>
              <a:rPr lang="es" sz="1566"/>
              <a:t>C1121ABB</a:t>
            </a:r>
            <a:endParaRPr sz="1566"/>
          </a:p>
          <a:p>
            <a:pPr marL="0" lvl="0" indent="0" algn="l" rtl="0">
              <a:lnSpc>
                <a:spcPct val="95000"/>
              </a:lnSpc>
              <a:spcBef>
                <a:spcPts val="1200"/>
              </a:spcBef>
              <a:spcAft>
                <a:spcPts val="1200"/>
              </a:spcAft>
              <a:buClr>
                <a:srgbClr val="000000"/>
              </a:buClr>
              <a:buSzPts val="770"/>
              <a:buFont typeface="Arial"/>
              <a:buNone/>
            </a:pPr>
            <a:r>
              <a:rPr lang="es" sz="1566"/>
              <a:t>Buenos Aires, Argentina</a:t>
            </a:r>
            <a:endParaRPr sz="1566"/>
          </a:p>
        </p:txBody>
      </p:sp>
      <p:sp>
        <p:nvSpPr>
          <p:cNvPr id="134" name="Google Shape;134;p10"/>
          <p:cNvSpPr txBox="1">
            <a:spLocks noGrp="1"/>
          </p:cNvSpPr>
          <p:nvPr>
            <p:ph type="body" idx="2"/>
          </p:nvPr>
        </p:nvSpPr>
        <p:spPr>
          <a:xfrm>
            <a:off x="4835450" y="376350"/>
            <a:ext cx="3927900" cy="439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endParaRPr sz="1510" b="1">
              <a:latin typeface="Merriweather"/>
              <a:ea typeface="Merriweather"/>
              <a:cs typeface="Merriweather"/>
              <a:sym typeface="Merriweather"/>
            </a:endParaRPr>
          </a:p>
          <a:p>
            <a:pPr marL="0" lvl="0" indent="0" algn="l" rtl="0">
              <a:lnSpc>
                <a:spcPct val="100000"/>
              </a:lnSpc>
              <a:spcBef>
                <a:spcPts val="1200"/>
              </a:spcBef>
              <a:spcAft>
                <a:spcPts val="0"/>
              </a:spcAft>
              <a:buSzPts val="1300"/>
              <a:buNone/>
            </a:pPr>
            <a:r>
              <a:rPr lang="es" sz="1510" b="1">
                <a:latin typeface="Merriweather"/>
                <a:ea typeface="Merriweather"/>
                <a:cs typeface="Merriweather"/>
                <a:sym typeface="Merriweather"/>
              </a:rPr>
              <a:t>Jorge D. Ortiz - </a:t>
            </a:r>
            <a:r>
              <a:rPr lang="es" sz="1510" b="1" u="sng">
                <a:solidFill>
                  <a:schemeClr val="hlink"/>
                </a:solidFill>
                <a:latin typeface="Merriweather"/>
                <a:ea typeface="Merriweather"/>
                <a:cs typeface="Merriweather"/>
                <a:sym typeface="Merriweather"/>
                <a:hlinkClick r:id="rId3"/>
              </a:rPr>
              <a:t>jortiz@ortizyasociados.com.ar</a:t>
            </a:r>
            <a:r>
              <a:rPr lang="es" sz="1510" b="1">
                <a:latin typeface="Merriweather"/>
                <a:ea typeface="Merriweather"/>
                <a:cs typeface="Merriweather"/>
                <a:sym typeface="Merriweather"/>
              </a:rPr>
              <a:t>    </a:t>
            </a:r>
            <a:endParaRPr sz="1510" b="1">
              <a:latin typeface="Merriweather"/>
              <a:ea typeface="Merriweather"/>
              <a:cs typeface="Merriweather"/>
              <a:sym typeface="Merriweather"/>
            </a:endParaRPr>
          </a:p>
          <a:p>
            <a:pPr marL="0" lvl="0" indent="0" algn="l" rtl="0">
              <a:lnSpc>
                <a:spcPct val="100000"/>
              </a:lnSpc>
              <a:spcBef>
                <a:spcPts val="1200"/>
              </a:spcBef>
              <a:spcAft>
                <a:spcPts val="0"/>
              </a:spcAft>
              <a:buSzPts val="1300"/>
              <a:buNone/>
            </a:pPr>
            <a:r>
              <a:rPr lang="es" sz="1510" b="1">
                <a:latin typeface="Merriweather"/>
                <a:ea typeface="Merriweather"/>
                <a:cs typeface="Merriweather"/>
                <a:sym typeface="Merriweather"/>
              </a:rPr>
              <a:t>Luis Alberto Palomino - </a:t>
            </a:r>
            <a:r>
              <a:rPr lang="es" sz="1510" b="1" u="sng">
                <a:solidFill>
                  <a:schemeClr val="hlink"/>
                </a:solidFill>
                <a:latin typeface="Merriweather"/>
                <a:ea typeface="Merriweather"/>
                <a:cs typeface="Merriweather"/>
                <a:sym typeface="Merriweather"/>
                <a:hlinkClick r:id="rId4"/>
              </a:rPr>
              <a:t>lpalomino@ortizyasociados.com.ar</a:t>
            </a:r>
            <a:endParaRPr sz="1510" b="1">
              <a:latin typeface="Merriweather"/>
              <a:ea typeface="Merriweather"/>
              <a:cs typeface="Merriweather"/>
              <a:sym typeface="Merriweather"/>
            </a:endParaRPr>
          </a:p>
          <a:p>
            <a:pPr marL="0" lvl="0" indent="0" algn="l" rtl="0">
              <a:lnSpc>
                <a:spcPct val="100000"/>
              </a:lnSpc>
              <a:spcBef>
                <a:spcPts val="1200"/>
              </a:spcBef>
              <a:spcAft>
                <a:spcPts val="0"/>
              </a:spcAft>
              <a:buSzPts val="1300"/>
              <a:buNone/>
            </a:pPr>
            <a:r>
              <a:rPr lang="es" sz="1510" b="1">
                <a:latin typeface="Merriweather"/>
                <a:ea typeface="Merriweather"/>
                <a:cs typeface="Merriweather"/>
                <a:sym typeface="Merriweather"/>
              </a:rPr>
              <a:t>Vanesa Mahía - </a:t>
            </a:r>
            <a:r>
              <a:rPr lang="es" sz="1510" b="1" u="sng">
                <a:solidFill>
                  <a:schemeClr val="hlink"/>
                </a:solidFill>
                <a:latin typeface="Merriweather"/>
                <a:ea typeface="Merriweather"/>
                <a:cs typeface="Merriweather"/>
                <a:sym typeface="Merriweather"/>
                <a:hlinkClick r:id="rId5"/>
              </a:rPr>
              <a:t>vmahia@ortizyasociados.com.ar</a:t>
            </a:r>
            <a:r>
              <a:rPr lang="es" sz="1510" b="1">
                <a:latin typeface="Merriweather"/>
                <a:ea typeface="Merriweather"/>
                <a:cs typeface="Merriweather"/>
                <a:sym typeface="Merriweather"/>
              </a:rPr>
              <a:t>  </a:t>
            </a:r>
            <a:endParaRPr sz="1510" b="1">
              <a:latin typeface="Merriweather"/>
              <a:ea typeface="Merriweather"/>
              <a:cs typeface="Merriweather"/>
              <a:sym typeface="Merriweather"/>
            </a:endParaRPr>
          </a:p>
          <a:p>
            <a:pPr marL="0" lvl="0" indent="0" algn="l" rtl="0">
              <a:lnSpc>
                <a:spcPct val="100000"/>
              </a:lnSpc>
              <a:spcBef>
                <a:spcPts val="1200"/>
              </a:spcBef>
              <a:spcAft>
                <a:spcPts val="0"/>
              </a:spcAft>
              <a:buSzPts val="1300"/>
              <a:buNone/>
            </a:pPr>
            <a:r>
              <a:rPr lang="es" sz="1510" b="1">
                <a:latin typeface="Merriweather"/>
                <a:ea typeface="Merriweather"/>
                <a:cs typeface="Merriweather"/>
                <a:sym typeface="Merriweather"/>
              </a:rPr>
              <a:t>Juan Pablo Rovira Escalante -  </a:t>
            </a:r>
            <a:r>
              <a:rPr lang="es" sz="1510" b="1" u="sng">
                <a:solidFill>
                  <a:schemeClr val="hlink"/>
                </a:solidFill>
                <a:latin typeface="Merriweather"/>
                <a:ea typeface="Merriweather"/>
                <a:cs typeface="Merriweather"/>
                <a:sym typeface="Merriweather"/>
                <a:hlinkClick r:id="rId6"/>
              </a:rPr>
              <a:t>jrovira@ortizyasociados.com.ar</a:t>
            </a:r>
            <a:r>
              <a:rPr lang="es" sz="1510" b="1">
                <a:latin typeface="Merriweather"/>
                <a:ea typeface="Merriweather"/>
                <a:cs typeface="Merriweather"/>
                <a:sym typeface="Merriweather"/>
              </a:rPr>
              <a:t> </a:t>
            </a:r>
            <a:endParaRPr sz="1510" b="1">
              <a:latin typeface="Merriweather"/>
              <a:ea typeface="Merriweather"/>
              <a:cs typeface="Merriweather"/>
              <a:sym typeface="Merriweather"/>
            </a:endParaRPr>
          </a:p>
          <a:p>
            <a:pPr marL="0" lvl="0" indent="0" algn="l" rtl="0">
              <a:lnSpc>
                <a:spcPct val="100000"/>
              </a:lnSpc>
              <a:spcBef>
                <a:spcPts val="1200"/>
              </a:spcBef>
              <a:spcAft>
                <a:spcPts val="0"/>
              </a:spcAft>
              <a:buSzPts val="1300"/>
              <a:buNone/>
            </a:pPr>
            <a:r>
              <a:rPr lang="es" sz="1510" b="1">
                <a:latin typeface="Merriweather"/>
                <a:ea typeface="Merriweather"/>
                <a:cs typeface="Merriweather"/>
                <a:sym typeface="Merriweather"/>
              </a:rPr>
              <a:t>Marcelo Gustavo Nardi - </a:t>
            </a:r>
            <a:r>
              <a:rPr lang="es" sz="1510" b="1" u="sng">
                <a:solidFill>
                  <a:schemeClr val="hlink"/>
                </a:solidFill>
                <a:latin typeface="Merriweather"/>
                <a:ea typeface="Merriweather"/>
                <a:cs typeface="Merriweather"/>
                <a:sym typeface="Merriweather"/>
                <a:hlinkClick r:id="rId7"/>
              </a:rPr>
              <a:t>mnardi@ortizyasociados.com.ar</a:t>
            </a:r>
            <a:endParaRPr sz="1510" b="1">
              <a:latin typeface="Merriweather"/>
              <a:ea typeface="Merriweather"/>
              <a:cs typeface="Merriweather"/>
              <a:sym typeface="Merriweather"/>
            </a:endParaRPr>
          </a:p>
          <a:p>
            <a:pPr marL="0" lvl="0" indent="0" algn="l" rtl="0">
              <a:lnSpc>
                <a:spcPct val="100000"/>
              </a:lnSpc>
              <a:spcBef>
                <a:spcPts val="1200"/>
              </a:spcBef>
              <a:spcAft>
                <a:spcPts val="1200"/>
              </a:spcAft>
              <a:buSzPts val="1300"/>
              <a:buNone/>
            </a:pPr>
            <a:r>
              <a:rPr lang="es" sz="1510" b="1">
                <a:latin typeface="Merriweather"/>
                <a:ea typeface="Merriweather"/>
                <a:cs typeface="Merriweather"/>
                <a:sym typeface="Merriweather"/>
              </a:rPr>
              <a:t>Carlos Ignacio Guaia -  </a:t>
            </a:r>
            <a:r>
              <a:rPr lang="es" sz="1510" b="1" u="sng">
                <a:solidFill>
                  <a:schemeClr val="hlink"/>
                </a:solidFill>
                <a:latin typeface="Merriweather"/>
                <a:ea typeface="Merriweather"/>
                <a:cs typeface="Merriweather"/>
                <a:sym typeface="Merriweather"/>
                <a:hlinkClick r:id="rId8"/>
              </a:rPr>
              <a:t>cguaia@ortizyasociados.com.ar</a:t>
            </a:r>
            <a:r>
              <a:rPr lang="es" sz="1510" b="1">
                <a:latin typeface="Merriweather"/>
                <a:ea typeface="Merriweather"/>
                <a:cs typeface="Merriweather"/>
                <a:sym typeface="Merriweather"/>
              </a:rPr>
              <a:t> </a:t>
            </a:r>
            <a:endParaRPr sz="1510" b="1">
              <a:latin typeface="Merriweather"/>
              <a:ea typeface="Merriweather"/>
              <a:cs typeface="Merriweather"/>
              <a:sym typeface="Merriweather"/>
            </a:endParaRPr>
          </a:p>
        </p:txBody>
      </p:sp>
      <p:pic>
        <p:nvPicPr>
          <p:cNvPr id="135" name="Google Shape;135;p10"/>
          <p:cNvPicPr preferRelativeResize="0"/>
          <p:nvPr/>
        </p:nvPicPr>
        <p:blipFill rotWithShape="1">
          <a:blip r:embed="rId9">
            <a:alphaModFix/>
          </a:blip>
          <a:srcRect/>
          <a:stretch/>
        </p:blipFill>
        <p:spPr>
          <a:xfrm>
            <a:off x="7324349" y="4667400"/>
            <a:ext cx="1439002" cy="229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body" idx="1"/>
          </p:nvPr>
        </p:nvSpPr>
        <p:spPr>
          <a:xfrm>
            <a:off x="143525" y="935700"/>
            <a:ext cx="4312500" cy="2981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sz="1500">
              <a:solidFill>
                <a:schemeClr val="lt1"/>
              </a:solidFill>
              <a:latin typeface="Merriweather"/>
              <a:ea typeface="Merriweather"/>
              <a:cs typeface="Merriweather"/>
              <a:sym typeface="Merriweather"/>
            </a:endParaRPr>
          </a:p>
          <a:p>
            <a:pPr marL="0" lvl="0" indent="0" algn="l" rtl="0">
              <a:lnSpc>
                <a:spcPct val="115000"/>
              </a:lnSpc>
              <a:spcBef>
                <a:spcPts val="1200"/>
              </a:spcBef>
              <a:spcAft>
                <a:spcPts val="1200"/>
              </a:spcAft>
              <a:buSzPts val="1300"/>
              <a:buNone/>
            </a:pPr>
            <a:r>
              <a:rPr lang="es" sz="3700" b="1">
                <a:solidFill>
                  <a:schemeClr val="lt1"/>
                </a:solidFill>
                <a:latin typeface="Merriweather"/>
                <a:ea typeface="Merriweather"/>
                <a:cs typeface="Merriweather"/>
                <a:sym typeface="Merriweather"/>
              </a:rPr>
              <a:t>CORPORATE</a:t>
            </a:r>
            <a:endParaRPr sz="3700" b="1">
              <a:solidFill>
                <a:schemeClr val="lt1"/>
              </a:solidFill>
              <a:latin typeface="Merriweather"/>
              <a:ea typeface="Merriweather"/>
              <a:cs typeface="Merriweather"/>
              <a:sym typeface="Merriweather"/>
            </a:endParaRPr>
          </a:p>
        </p:txBody>
      </p:sp>
      <p:sp>
        <p:nvSpPr>
          <p:cNvPr id="71" name="Google Shape;71;p2"/>
          <p:cNvSpPr txBox="1">
            <a:spLocks noGrp="1"/>
          </p:cNvSpPr>
          <p:nvPr>
            <p:ph type="body" idx="1"/>
          </p:nvPr>
        </p:nvSpPr>
        <p:spPr>
          <a:xfrm>
            <a:off x="4709375" y="743925"/>
            <a:ext cx="4312500" cy="36093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86666"/>
              <a:buNone/>
            </a:pPr>
            <a:endParaRPr sz="1500">
              <a:solidFill>
                <a:schemeClr val="lt1"/>
              </a:solidFill>
              <a:latin typeface="Merriweather"/>
              <a:ea typeface="Merriweather"/>
              <a:cs typeface="Merriweather"/>
              <a:sym typeface="Merriweather"/>
            </a:endParaRPr>
          </a:p>
          <a:p>
            <a:pPr marL="457200" lvl="0" indent="-228600" algn="just" rtl="0">
              <a:lnSpc>
                <a:spcPct val="115000"/>
              </a:lnSpc>
              <a:spcBef>
                <a:spcPts val="1200"/>
              </a:spcBef>
              <a:spcAft>
                <a:spcPts val="0"/>
              </a:spcAft>
              <a:buClr>
                <a:schemeClr val="lt1"/>
              </a:buClr>
              <a:buSzPct val="100000"/>
              <a:buFont typeface="Merriweather"/>
              <a:buNone/>
            </a:pPr>
            <a:endParaRPr sz="1500">
              <a:solidFill>
                <a:schemeClr val="lt1"/>
              </a:solidFill>
              <a:latin typeface="Merriweather"/>
              <a:ea typeface="Merriweather"/>
              <a:cs typeface="Merriweather"/>
              <a:sym typeface="Merriweather"/>
            </a:endParaRPr>
          </a:p>
          <a:p>
            <a:pPr marL="457200" lvl="0" indent="-309562" algn="just" rtl="0">
              <a:lnSpc>
                <a:spcPct val="115000"/>
              </a:lnSpc>
              <a:spcBef>
                <a:spcPts val="0"/>
              </a:spcBef>
              <a:spcAft>
                <a:spcPts val="0"/>
              </a:spcAft>
              <a:buClr>
                <a:schemeClr val="lt1"/>
              </a:buClr>
              <a:buSzPct val="100000"/>
              <a:buFont typeface="Merriweather"/>
              <a:buChar char="●"/>
            </a:pPr>
            <a:r>
              <a:rPr lang="es" sz="1500">
                <a:solidFill>
                  <a:schemeClr val="lt1"/>
                </a:solidFill>
                <a:latin typeface="Merriweather"/>
                <a:ea typeface="Merriweather"/>
                <a:cs typeface="Merriweather"/>
                <a:sym typeface="Merriweather"/>
              </a:rPr>
              <a:t>Resolución 308/2025 (MINISTERIO DE ECONOMÍA SECRETARÍA DE INDUSTRIA Y COMERCIO)</a:t>
            </a:r>
            <a:endParaRPr sz="1500">
              <a:solidFill>
                <a:schemeClr val="lt1"/>
              </a:solidFill>
              <a:latin typeface="Merriweather"/>
              <a:ea typeface="Merriweather"/>
              <a:cs typeface="Merriweather"/>
              <a:sym typeface="Merriweather"/>
            </a:endParaRPr>
          </a:p>
          <a:p>
            <a:pPr marL="457200" lvl="0" indent="-309562" algn="just" rtl="0">
              <a:lnSpc>
                <a:spcPct val="115000"/>
              </a:lnSpc>
              <a:spcBef>
                <a:spcPts val="0"/>
              </a:spcBef>
              <a:spcAft>
                <a:spcPts val="0"/>
              </a:spcAft>
              <a:buClr>
                <a:schemeClr val="lt1"/>
              </a:buClr>
              <a:buSzPct val="100000"/>
              <a:buFont typeface="Merriweather"/>
              <a:buChar char="●"/>
            </a:pPr>
            <a:r>
              <a:rPr lang="es" sz="1500">
                <a:solidFill>
                  <a:schemeClr val="lt1"/>
                </a:solidFill>
                <a:latin typeface="Merriweather"/>
                <a:ea typeface="Merriweather"/>
                <a:cs typeface="Merriweather"/>
                <a:sym typeface="Merriweather"/>
              </a:rPr>
              <a:t>Resolución 181/2025 (MINISTERIO DE ECONOMÍA SECRETARÍA DE LA PEQUEÑA Y MEDIANA EMPRESA, EMPRENDEDORES Y ECONOMÍA DEL CONOCIMIENTO)</a:t>
            </a:r>
            <a:endParaRPr sz="1500">
              <a:solidFill>
                <a:schemeClr val="lt1"/>
              </a:solidFill>
              <a:latin typeface="Merriweather"/>
              <a:ea typeface="Merriweather"/>
              <a:cs typeface="Merriweather"/>
              <a:sym typeface="Merriweather"/>
            </a:endParaRPr>
          </a:p>
          <a:p>
            <a:pPr marL="457200" lvl="0" indent="-309562" algn="just" rtl="0">
              <a:lnSpc>
                <a:spcPct val="115000"/>
              </a:lnSpc>
              <a:spcBef>
                <a:spcPts val="0"/>
              </a:spcBef>
              <a:spcAft>
                <a:spcPts val="0"/>
              </a:spcAft>
              <a:buClr>
                <a:schemeClr val="lt1"/>
              </a:buClr>
              <a:buSzPct val="100000"/>
              <a:buFont typeface="Merriweather"/>
              <a:buChar char="●"/>
            </a:pPr>
            <a:r>
              <a:rPr lang="es" sz="1500">
                <a:solidFill>
                  <a:schemeClr val="lt1"/>
                </a:solidFill>
                <a:latin typeface="Merriweather"/>
                <a:ea typeface="Merriweather"/>
                <a:cs typeface="Merriweather"/>
                <a:sym typeface="Merriweather"/>
              </a:rPr>
              <a:t>Resolución 313/2025 (MINISTERIO DE ECONOMÍA SECRETARÍA DE INDUSTRIA Y COMERCIO)</a:t>
            </a:r>
            <a:endParaRPr sz="1500">
              <a:solidFill>
                <a:schemeClr val="lt1"/>
              </a:solidFill>
              <a:latin typeface="Merriweather"/>
              <a:ea typeface="Merriweather"/>
              <a:cs typeface="Merriweather"/>
              <a:sym typeface="Merriweather"/>
            </a:endParaRPr>
          </a:p>
          <a:p>
            <a:pPr marL="457200" lvl="0" indent="-309562" algn="just" rtl="0">
              <a:lnSpc>
                <a:spcPct val="115000"/>
              </a:lnSpc>
              <a:spcBef>
                <a:spcPts val="0"/>
              </a:spcBef>
              <a:spcAft>
                <a:spcPts val="0"/>
              </a:spcAft>
              <a:buClr>
                <a:schemeClr val="lt1"/>
              </a:buClr>
              <a:buSzPct val="100000"/>
              <a:buFont typeface="Merriweather"/>
              <a:buChar char="●"/>
            </a:pPr>
            <a:r>
              <a:rPr lang="es" sz="1500">
                <a:solidFill>
                  <a:schemeClr val="lt1"/>
                </a:solidFill>
                <a:latin typeface="Merriweather"/>
                <a:ea typeface="Merriweather"/>
                <a:cs typeface="Merriweather"/>
                <a:sym typeface="Merriweather"/>
              </a:rPr>
              <a:t>Resolución General 5744/2025 (ARCA)</a:t>
            </a:r>
            <a:endParaRPr sz="1500">
              <a:solidFill>
                <a:schemeClr val="lt1"/>
              </a:solidFill>
              <a:latin typeface="Merriweather"/>
              <a:ea typeface="Merriweather"/>
              <a:cs typeface="Merriweather"/>
              <a:sym typeface="Merriweather"/>
            </a:endParaRPr>
          </a:p>
          <a:p>
            <a:pPr marL="457200" lvl="0" indent="-309562" algn="just" rtl="0">
              <a:lnSpc>
                <a:spcPct val="115000"/>
              </a:lnSpc>
              <a:spcBef>
                <a:spcPts val="0"/>
              </a:spcBef>
              <a:spcAft>
                <a:spcPts val="0"/>
              </a:spcAft>
              <a:buClr>
                <a:schemeClr val="lt1"/>
              </a:buClr>
              <a:buSzPct val="100000"/>
              <a:buFont typeface="Merriweather"/>
              <a:buChar char="●"/>
            </a:pPr>
            <a:r>
              <a:rPr lang="es" sz="1500">
                <a:solidFill>
                  <a:schemeClr val="lt1"/>
                </a:solidFill>
                <a:latin typeface="Merriweather"/>
                <a:ea typeface="Merriweather"/>
                <a:cs typeface="Merriweather"/>
                <a:sym typeface="Merriweather"/>
              </a:rPr>
              <a:t>Resolución General 1079/2025 (CNV) </a:t>
            </a:r>
            <a:endParaRPr sz="1500">
              <a:solidFill>
                <a:schemeClr val="lt1"/>
              </a:solidFill>
              <a:latin typeface="Merriweather"/>
              <a:ea typeface="Merriweather"/>
              <a:cs typeface="Merriweather"/>
              <a:sym typeface="Merriweather"/>
            </a:endParaRPr>
          </a:p>
          <a:p>
            <a:pPr marL="457200" lvl="0" indent="-309562" algn="just" rtl="0">
              <a:lnSpc>
                <a:spcPct val="115000"/>
              </a:lnSpc>
              <a:spcBef>
                <a:spcPts val="0"/>
              </a:spcBef>
              <a:spcAft>
                <a:spcPts val="0"/>
              </a:spcAft>
              <a:buClr>
                <a:schemeClr val="lt1"/>
              </a:buClr>
              <a:buSzPct val="100000"/>
              <a:buFont typeface="Merriweather"/>
              <a:buChar char="●"/>
            </a:pPr>
            <a:r>
              <a:rPr lang="es" sz="1500">
                <a:solidFill>
                  <a:schemeClr val="lt1"/>
                </a:solidFill>
                <a:latin typeface="Merriweather"/>
                <a:ea typeface="Merriweather"/>
                <a:cs typeface="Merriweather"/>
                <a:sym typeface="Merriweather"/>
              </a:rPr>
              <a:t>Resoluciones Conjuntas 37/2025 y 38/2025 (MINISTERIO DE ECONOMÍA SECRETARÍA DE FINANZAS Y SECRETARÍA DE HACIENDA)</a:t>
            </a:r>
            <a:endParaRPr sz="1500">
              <a:solidFill>
                <a:schemeClr val="lt1"/>
              </a:solidFill>
              <a:latin typeface="Merriweather"/>
              <a:ea typeface="Merriweather"/>
              <a:cs typeface="Merriweather"/>
              <a:sym typeface="Merriweather"/>
            </a:endParaRPr>
          </a:p>
        </p:txBody>
      </p:sp>
      <p:cxnSp>
        <p:nvCxnSpPr>
          <p:cNvPr id="72" name="Google Shape;72;p2"/>
          <p:cNvCxnSpPr/>
          <p:nvPr/>
        </p:nvCxnSpPr>
        <p:spPr>
          <a:xfrm flipH="1">
            <a:off x="4556600" y="185975"/>
            <a:ext cx="52200" cy="4742400"/>
          </a:xfrm>
          <a:prstGeom prst="straightConnector1">
            <a:avLst/>
          </a:prstGeom>
          <a:noFill/>
          <a:ln w="9525" cap="flat" cmpd="sng">
            <a:solidFill>
              <a:schemeClr val="lt1"/>
            </a:solidFill>
            <a:prstDash val="solid"/>
            <a:round/>
            <a:headEnd type="oval" w="med" len="med"/>
            <a:tailEnd type="oval"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36456acfb8f_0_65"/>
          <p:cNvSpPr txBox="1">
            <a:spLocks noGrp="1"/>
          </p:cNvSpPr>
          <p:nvPr>
            <p:ph type="title"/>
          </p:nvPr>
        </p:nvSpPr>
        <p:spPr>
          <a:xfrm>
            <a:off x="116099" y="165125"/>
            <a:ext cx="4362000" cy="4832100"/>
          </a:xfrm>
          <a:prstGeom prst="rect">
            <a:avLst/>
          </a:prstGeom>
          <a:noFill/>
          <a:ln>
            <a:noFill/>
          </a:ln>
        </p:spPr>
        <p:txBody>
          <a:bodyPr spcFirstLastPara="1" wrap="square" lIns="91425" tIns="91425" rIns="91425" bIns="91425" anchor="ctr" anchorCtr="0">
            <a:normAutofit fontScale="90000"/>
          </a:bodyPr>
          <a:lstStyle/>
          <a:p>
            <a:pPr marL="0" lvl="0" indent="0" algn="just" rtl="0">
              <a:lnSpc>
                <a:spcPct val="100000"/>
              </a:lnSpc>
              <a:spcBef>
                <a:spcPts val="0"/>
              </a:spcBef>
              <a:spcAft>
                <a:spcPts val="0"/>
              </a:spcAft>
              <a:buSzPct val="112489"/>
              <a:buNone/>
            </a:pPr>
            <a:r>
              <a:rPr lang="es" sz="2466" b="1" dirty="0"/>
              <a:t>Resolución 181/2025 (Ministerio de Economía – Secretaría de la Pequeña y Mediana Empresa, Emprendedores y Economía del Conocimiento)</a:t>
            </a:r>
            <a:endParaRPr sz="2466" b="1" dirty="0"/>
          </a:p>
          <a:p>
            <a:pPr marL="0" lvl="0" indent="0" algn="just" rtl="0">
              <a:lnSpc>
                <a:spcPct val="100000"/>
              </a:lnSpc>
              <a:spcBef>
                <a:spcPts val="0"/>
              </a:spcBef>
              <a:spcAft>
                <a:spcPts val="0"/>
              </a:spcAft>
              <a:buSzPct val="112489"/>
              <a:buNone/>
            </a:pPr>
            <a:endParaRPr sz="2466" b="1" dirty="0"/>
          </a:p>
          <a:p>
            <a:pPr marL="0" marR="0" lvl="0" indent="0" algn="just" rtl="0">
              <a:lnSpc>
                <a:spcPct val="100000"/>
              </a:lnSpc>
              <a:spcBef>
                <a:spcPts val="0"/>
              </a:spcBef>
              <a:spcAft>
                <a:spcPts val="0"/>
              </a:spcAft>
              <a:buSzPct val="162827"/>
              <a:buNone/>
            </a:pPr>
            <a:r>
              <a:rPr lang="es" sz="1910" b="1" dirty="0"/>
              <a:t>Delegación de facultades para agilizar la gestión del Régimen de Crédito Fiscal para MIPYMES</a:t>
            </a:r>
            <a:endParaRPr sz="1910" b="1" dirty="0"/>
          </a:p>
          <a:p>
            <a:pPr marL="0" marR="0" lvl="0" indent="0" algn="just" rtl="0">
              <a:lnSpc>
                <a:spcPct val="100000"/>
              </a:lnSpc>
              <a:spcBef>
                <a:spcPts val="0"/>
              </a:spcBef>
              <a:spcAft>
                <a:spcPts val="0"/>
              </a:spcAft>
              <a:buSzPct val="162827"/>
              <a:buNone/>
            </a:pPr>
            <a:br>
              <a:rPr lang="es-ES" sz="1910" b="1" dirty="0"/>
            </a:br>
            <a:endParaRPr sz="1910" b="1" dirty="0"/>
          </a:p>
          <a:p>
            <a:pPr marL="0" marR="0" lvl="0" indent="0" algn="just" rtl="0">
              <a:lnSpc>
                <a:spcPct val="100000"/>
              </a:lnSpc>
              <a:spcBef>
                <a:spcPts val="0"/>
              </a:spcBef>
              <a:spcAft>
                <a:spcPts val="0"/>
              </a:spcAft>
              <a:buSzPct val="288765"/>
              <a:buNone/>
            </a:pPr>
            <a:r>
              <a:rPr lang="es" sz="1200" b="1" dirty="0"/>
              <a:t>Fecha de Publicación: 12/08/2025</a:t>
            </a:r>
            <a:endParaRPr sz="1200" b="1" dirty="0"/>
          </a:p>
          <a:p>
            <a:pPr marL="0" marR="0" lvl="0" indent="0" algn="just" rtl="0">
              <a:lnSpc>
                <a:spcPct val="100000"/>
              </a:lnSpc>
              <a:spcBef>
                <a:spcPts val="0"/>
              </a:spcBef>
              <a:spcAft>
                <a:spcPts val="0"/>
              </a:spcAft>
              <a:buSzPct val="288765"/>
              <a:buNone/>
            </a:pPr>
            <a:r>
              <a:rPr lang="es" sz="1200" b="1" dirty="0"/>
              <a:t>Entrada en Vigencia: 12/08/2025</a:t>
            </a:r>
            <a:endParaRPr sz="1200" b="1" dirty="0"/>
          </a:p>
          <a:p>
            <a:pPr marL="0" marR="0" lvl="0" indent="0" algn="just" rtl="0">
              <a:lnSpc>
                <a:spcPct val="100000"/>
              </a:lnSpc>
              <a:spcBef>
                <a:spcPts val="0"/>
              </a:spcBef>
              <a:spcAft>
                <a:spcPts val="0"/>
              </a:spcAft>
              <a:buSzPct val="288765"/>
              <a:buNone/>
            </a:pPr>
            <a:endParaRPr sz="1200" b="1" dirty="0"/>
          </a:p>
          <a:p>
            <a:pPr marL="0" marR="0" lvl="0" indent="0" algn="just" rtl="0">
              <a:lnSpc>
                <a:spcPct val="100000"/>
              </a:lnSpc>
              <a:spcBef>
                <a:spcPts val="0"/>
              </a:spcBef>
              <a:spcAft>
                <a:spcPts val="0"/>
              </a:spcAft>
              <a:buSzPct val="288765"/>
              <a:buNone/>
            </a:pPr>
            <a:endParaRPr sz="1200" b="1" dirty="0"/>
          </a:p>
          <a:p>
            <a:pPr marL="0" marR="0" lvl="0" indent="0" algn="just" rtl="0">
              <a:lnSpc>
                <a:spcPct val="100000"/>
              </a:lnSpc>
              <a:spcBef>
                <a:spcPts val="0"/>
              </a:spcBef>
              <a:spcAft>
                <a:spcPts val="0"/>
              </a:spcAft>
              <a:buSzPct val="288765"/>
              <a:buNone/>
            </a:pPr>
            <a:r>
              <a:rPr lang="es" sz="1200" b="1" dirty="0"/>
              <a:t>Cross Reference: Leyes N° 22.317 y 24.467; y Decretos N° 819/1998 y 50/2019</a:t>
            </a:r>
            <a:endParaRPr sz="1200" b="1" dirty="0"/>
          </a:p>
          <a:p>
            <a:pPr marL="0" marR="0" lvl="0" indent="0" algn="just" rtl="0">
              <a:lnSpc>
                <a:spcPct val="100000"/>
              </a:lnSpc>
              <a:spcBef>
                <a:spcPts val="0"/>
              </a:spcBef>
              <a:spcAft>
                <a:spcPts val="0"/>
              </a:spcAft>
              <a:buSzPct val="288765"/>
              <a:buNone/>
            </a:pPr>
            <a:endParaRPr sz="1077" b="1" dirty="0"/>
          </a:p>
          <a:p>
            <a:pPr marL="0" lvl="0" indent="0" algn="just" rtl="0">
              <a:lnSpc>
                <a:spcPct val="100000"/>
              </a:lnSpc>
              <a:spcBef>
                <a:spcPts val="0"/>
              </a:spcBef>
              <a:spcAft>
                <a:spcPts val="0"/>
              </a:spcAft>
              <a:buSzPts val="4294"/>
              <a:buNone/>
            </a:pPr>
            <a:endParaRPr sz="1077" b="1" dirty="0"/>
          </a:p>
        </p:txBody>
      </p:sp>
      <p:sp>
        <p:nvSpPr>
          <p:cNvPr id="78" name="Google Shape;78;g36456acfb8f_0_65"/>
          <p:cNvSpPr txBox="1">
            <a:spLocks noGrp="1"/>
          </p:cNvSpPr>
          <p:nvPr>
            <p:ph type="body" idx="2"/>
          </p:nvPr>
        </p:nvSpPr>
        <p:spPr>
          <a:xfrm>
            <a:off x="4610225" y="165133"/>
            <a:ext cx="4455900" cy="44070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1200"/>
              </a:spcBef>
              <a:spcAft>
                <a:spcPts val="0"/>
              </a:spcAft>
              <a:buClr>
                <a:srgbClr val="000000"/>
              </a:buClr>
              <a:buSzPts val="1300"/>
              <a:buFont typeface="Arial"/>
              <a:buNone/>
            </a:pPr>
            <a:r>
              <a:rPr lang="es" sz="1200" dirty="0">
                <a:latin typeface="Merriweather"/>
                <a:ea typeface="Merriweather"/>
                <a:cs typeface="Merriweather"/>
                <a:sym typeface="Merriweather"/>
              </a:rPr>
              <a:t>En el marco del Régimen de Crédito Fiscal para capacitación en MIPYMES, se otorgan nuevas atribuciones a la Subsecretaría de la Pequeña y Mediana Empresa para simplificar y acelerar los procesos administrativos vinculados con los proyectos de capacitación a fines de promover la capacitación y productividad.</a:t>
            </a:r>
            <a:endParaRPr sz="1200" dirty="0">
              <a:latin typeface="Merriweather"/>
              <a:ea typeface="Merriweather"/>
              <a:cs typeface="Merriweather"/>
              <a:sym typeface="Merriweather"/>
            </a:endParaRPr>
          </a:p>
          <a:p>
            <a:pPr marL="0" marR="0" lvl="0" indent="0" algn="just" rtl="0">
              <a:lnSpc>
                <a:spcPct val="115000"/>
              </a:lnSpc>
              <a:spcBef>
                <a:spcPts val="1200"/>
              </a:spcBef>
              <a:spcAft>
                <a:spcPts val="0"/>
              </a:spcAft>
              <a:buClr>
                <a:srgbClr val="000000"/>
              </a:buClr>
              <a:buSzPts val="1300"/>
              <a:buFont typeface="Arial"/>
              <a:buNone/>
            </a:pPr>
            <a:r>
              <a:rPr lang="es" sz="1200" dirty="0">
                <a:latin typeface="Merriweather"/>
                <a:ea typeface="Merriweather"/>
                <a:cs typeface="Merriweather"/>
                <a:sym typeface="Merriweather"/>
              </a:rPr>
              <a:t>Se faculta a la Subsecretaría de la Pequeña y Mediana Empresa a aprobar modificaciones y prórrogas en los proyectos presentados; aprobar o rechazar rendiciones de cuentas mediante acto dispositivo; declarar incumplimientos y aplicar sanciones; emitir el Bono Electrónico Fiscal conforme a lo establecido por la Agencia de Recaudación y Control Aduanero (ARCA); y realizar todos los actos necesarios para la tramitación de los proyectos en el marco del régimen.</a:t>
            </a:r>
            <a:endParaRPr sz="1200" dirty="0">
              <a:latin typeface="Merriweather"/>
              <a:ea typeface="Merriweather"/>
              <a:cs typeface="Merriweather"/>
              <a:sym typeface="Merriweather"/>
            </a:endParaRPr>
          </a:p>
          <a:p>
            <a:pPr marL="0" marR="0" lvl="0" indent="0" algn="just" rtl="0">
              <a:lnSpc>
                <a:spcPct val="115000"/>
              </a:lnSpc>
              <a:spcBef>
                <a:spcPts val="1200"/>
              </a:spcBef>
              <a:spcAft>
                <a:spcPts val="1200"/>
              </a:spcAft>
              <a:buClr>
                <a:srgbClr val="000000"/>
              </a:buClr>
              <a:buSzPts val="1300"/>
              <a:buFont typeface="Arial"/>
              <a:buNone/>
            </a:pPr>
            <a:endParaRPr sz="1200" dirty="0">
              <a:latin typeface="Merriweather"/>
              <a:ea typeface="Merriweather"/>
              <a:cs typeface="Merriweather"/>
              <a:sym typeface="Merriweather"/>
            </a:endParaRPr>
          </a:p>
        </p:txBody>
      </p:sp>
      <p:sp>
        <p:nvSpPr>
          <p:cNvPr id="79" name="Google Shape;79;g36456acfb8f_0_65"/>
          <p:cNvSpPr txBox="1"/>
          <p:nvPr/>
        </p:nvSpPr>
        <p:spPr>
          <a:xfrm>
            <a:off x="4610214" y="4713842"/>
            <a:ext cx="4194600" cy="38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600"/>
              <a:buFont typeface="Arial"/>
              <a:buNone/>
            </a:pPr>
            <a:r>
              <a:rPr lang="es" sz="1300" b="1" i="0" u="sng" strike="noStrike" cap="none">
                <a:solidFill>
                  <a:schemeClr val="hlink"/>
                </a:solidFill>
                <a:latin typeface="Merriweather"/>
                <a:ea typeface="Merriweather"/>
                <a:cs typeface="Merriweather"/>
                <a:sym typeface="Merriweather"/>
                <a:hlinkClick r:id="rId3"/>
              </a:rPr>
              <a:t>ENLACE A LA NORMA</a:t>
            </a:r>
            <a:endParaRPr sz="1300" b="1"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6456acfb8f_0_2"/>
          <p:cNvSpPr txBox="1">
            <a:spLocks noGrp="1"/>
          </p:cNvSpPr>
          <p:nvPr>
            <p:ph type="title"/>
          </p:nvPr>
        </p:nvSpPr>
        <p:spPr>
          <a:xfrm>
            <a:off x="116099" y="165125"/>
            <a:ext cx="4362000" cy="4832100"/>
          </a:xfrm>
          <a:prstGeom prst="rect">
            <a:avLst/>
          </a:prstGeom>
          <a:noFill/>
          <a:ln>
            <a:noFill/>
          </a:ln>
        </p:spPr>
        <p:txBody>
          <a:bodyPr spcFirstLastPara="1" wrap="square" lIns="91425" tIns="91425" rIns="91425" bIns="91425" anchor="ctr" anchorCtr="0">
            <a:normAutofit fontScale="90000"/>
          </a:bodyPr>
          <a:lstStyle/>
          <a:p>
            <a:pPr marL="0" lvl="0" indent="0" algn="just" rtl="0">
              <a:lnSpc>
                <a:spcPct val="100000"/>
              </a:lnSpc>
              <a:spcBef>
                <a:spcPts val="0"/>
              </a:spcBef>
              <a:spcAft>
                <a:spcPts val="0"/>
              </a:spcAft>
              <a:buSzPct val="112489"/>
              <a:buNone/>
            </a:pPr>
            <a:r>
              <a:rPr lang="es" sz="2466" b="1" dirty="0"/>
              <a:t>Resolución 308/2025 (Secretaría de Industria y Comercio – Ministerio de Economía)</a:t>
            </a:r>
            <a:endParaRPr sz="2466" b="1" dirty="0"/>
          </a:p>
          <a:p>
            <a:pPr marL="0" lvl="0" indent="0" algn="just" rtl="0">
              <a:lnSpc>
                <a:spcPct val="100000"/>
              </a:lnSpc>
              <a:spcBef>
                <a:spcPts val="0"/>
              </a:spcBef>
              <a:spcAft>
                <a:spcPts val="0"/>
              </a:spcAft>
              <a:buSzPct val="112489"/>
              <a:buNone/>
            </a:pPr>
            <a:endParaRPr sz="2466" b="1" dirty="0"/>
          </a:p>
          <a:p>
            <a:pPr marL="0" lvl="0" indent="0" algn="just" rtl="0">
              <a:lnSpc>
                <a:spcPct val="100000"/>
              </a:lnSpc>
              <a:spcBef>
                <a:spcPts val="0"/>
              </a:spcBef>
              <a:spcAft>
                <a:spcPts val="0"/>
              </a:spcAft>
              <a:buSzPct val="135287"/>
              <a:buNone/>
            </a:pPr>
            <a:r>
              <a:rPr lang="es" sz="1910" b="1" dirty="0"/>
              <a:t>Modificaciones al Régimen de Importación de Bienes Integrantes de Grandes Proyectos de Inversión</a:t>
            </a:r>
            <a:endParaRPr sz="1910" b="1" dirty="0"/>
          </a:p>
          <a:p>
            <a:pPr marL="0" marR="0" lvl="0" indent="0" algn="just" rtl="0">
              <a:lnSpc>
                <a:spcPct val="100000"/>
              </a:lnSpc>
              <a:spcBef>
                <a:spcPts val="0"/>
              </a:spcBef>
              <a:spcAft>
                <a:spcPts val="0"/>
              </a:spcAft>
              <a:buSzPct val="126115"/>
              <a:buNone/>
            </a:pPr>
            <a:br>
              <a:rPr lang="es-ES" sz="2466" b="1" dirty="0"/>
            </a:br>
            <a:br>
              <a:rPr lang="es-AR" sz="2466" b="1" dirty="0"/>
            </a:br>
            <a:endParaRPr sz="2700" b="1" dirty="0"/>
          </a:p>
          <a:p>
            <a:pPr marL="0" marR="0" lvl="0" indent="0" algn="just" rtl="0">
              <a:lnSpc>
                <a:spcPct val="100000"/>
              </a:lnSpc>
              <a:spcBef>
                <a:spcPts val="0"/>
              </a:spcBef>
              <a:spcAft>
                <a:spcPts val="0"/>
              </a:spcAft>
              <a:buSzPct val="288765"/>
              <a:buNone/>
            </a:pPr>
            <a:r>
              <a:rPr lang="es" sz="1200" b="1" dirty="0"/>
              <a:t>Fecha de Publicación: 11/08/2025</a:t>
            </a:r>
            <a:endParaRPr sz="1200" b="1" dirty="0"/>
          </a:p>
          <a:p>
            <a:pPr marL="0" marR="0" lvl="0" indent="0" algn="just" rtl="0">
              <a:lnSpc>
                <a:spcPct val="100000"/>
              </a:lnSpc>
              <a:spcBef>
                <a:spcPts val="0"/>
              </a:spcBef>
              <a:spcAft>
                <a:spcPts val="0"/>
              </a:spcAft>
              <a:buSzPct val="288765"/>
              <a:buNone/>
            </a:pPr>
            <a:r>
              <a:rPr lang="es" sz="1200" b="1" dirty="0"/>
              <a:t>Entrada en Vigencia: 12/08/2025</a:t>
            </a:r>
            <a:endParaRPr sz="1200" b="1" dirty="0"/>
          </a:p>
          <a:p>
            <a:pPr marL="0" marR="0" lvl="0" indent="0" algn="just" rtl="0">
              <a:lnSpc>
                <a:spcPct val="100000"/>
              </a:lnSpc>
              <a:spcBef>
                <a:spcPts val="0"/>
              </a:spcBef>
              <a:spcAft>
                <a:spcPts val="0"/>
              </a:spcAft>
              <a:buSzPct val="288765"/>
              <a:buNone/>
            </a:pPr>
            <a:endParaRPr sz="1200" b="1" dirty="0"/>
          </a:p>
          <a:p>
            <a:pPr marL="0" marR="0" lvl="0" indent="0" algn="just" rtl="0">
              <a:lnSpc>
                <a:spcPct val="100000"/>
              </a:lnSpc>
              <a:spcBef>
                <a:spcPts val="0"/>
              </a:spcBef>
              <a:spcAft>
                <a:spcPts val="0"/>
              </a:spcAft>
              <a:buSzPct val="288765"/>
              <a:buNone/>
            </a:pPr>
            <a:endParaRPr sz="1200" b="1" dirty="0"/>
          </a:p>
          <a:p>
            <a:pPr marL="0" marR="0" lvl="0" indent="0" algn="just" rtl="0">
              <a:lnSpc>
                <a:spcPct val="100000"/>
              </a:lnSpc>
              <a:spcBef>
                <a:spcPts val="0"/>
              </a:spcBef>
              <a:spcAft>
                <a:spcPts val="0"/>
              </a:spcAft>
              <a:buSzPct val="288765"/>
              <a:buNone/>
            </a:pPr>
            <a:r>
              <a:rPr lang="es" sz="1200" b="1" dirty="0"/>
              <a:t>Cross Reference: Resoluciones N° 204/2000, 256/2000 y 938/2025 del Ministerio de Economía</a:t>
            </a:r>
            <a:endParaRPr sz="1200" b="1" dirty="0"/>
          </a:p>
          <a:p>
            <a:pPr marL="0" marR="0" lvl="0" indent="0" algn="just" rtl="0">
              <a:lnSpc>
                <a:spcPct val="100000"/>
              </a:lnSpc>
              <a:spcBef>
                <a:spcPts val="0"/>
              </a:spcBef>
              <a:spcAft>
                <a:spcPts val="0"/>
              </a:spcAft>
              <a:buSzPct val="288765"/>
              <a:buNone/>
            </a:pPr>
            <a:endParaRPr sz="1077" b="1" dirty="0"/>
          </a:p>
          <a:p>
            <a:pPr marL="0" marR="0" lvl="0" indent="0" algn="just" rtl="0">
              <a:lnSpc>
                <a:spcPct val="100000"/>
              </a:lnSpc>
              <a:spcBef>
                <a:spcPts val="0"/>
              </a:spcBef>
              <a:spcAft>
                <a:spcPts val="0"/>
              </a:spcAft>
              <a:buSzPct val="288765"/>
              <a:buNone/>
            </a:pPr>
            <a:endParaRPr sz="1077" b="1" dirty="0"/>
          </a:p>
          <a:p>
            <a:pPr marL="0" lvl="0" indent="0" algn="just" rtl="0">
              <a:lnSpc>
                <a:spcPct val="100000"/>
              </a:lnSpc>
              <a:spcBef>
                <a:spcPts val="0"/>
              </a:spcBef>
              <a:spcAft>
                <a:spcPts val="0"/>
              </a:spcAft>
              <a:buSzPts val="4294"/>
              <a:buNone/>
            </a:pPr>
            <a:endParaRPr sz="1077" b="1" dirty="0"/>
          </a:p>
        </p:txBody>
      </p:sp>
      <p:sp>
        <p:nvSpPr>
          <p:cNvPr id="85" name="Google Shape;85;g36456acfb8f_0_2"/>
          <p:cNvSpPr txBox="1">
            <a:spLocks noGrp="1"/>
          </p:cNvSpPr>
          <p:nvPr>
            <p:ph type="body" idx="2"/>
          </p:nvPr>
        </p:nvSpPr>
        <p:spPr>
          <a:xfrm>
            <a:off x="4610225" y="165133"/>
            <a:ext cx="4455900" cy="44070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1200"/>
              </a:spcBef>
              <a:spcAft>
                <a:spcPts val="0"/>
              </a:spcAft>
              <a:buClr>
                <a:srgbClr val="000000"/>
              </a:buClr>
              <a:buSzPts val="1300"/>
              <a:buFont typeface="Arial"/>
              <a:buNone/>
            </a:pPr>
            <a:r>
              <a:rPr lang="es" sz="1200" dirty="0">
                <a:latin typeface="Merriweather"/>
                <a:ea typeface="Merriweather"/>
                <a:cs typeface="Merriweather"/>
                <a:sym typeface="Merriweather"/>
              </a:rPr>
              <a:t>Entre los cambios principales que se establecen en virtud de la resolución, se destacan:</a:t>
            </a:r>
            <a:endParaRPr sz="1200" dirty="0">
              <a:latin typeface="Merriweather"/>
              <a:ea typeface="Merriweather"/>
              <a:cs typeface="Merriweather"/>
              <a:sym typeface="Merriweather"/>
            </a:endParaRPr>
          </a:p>
          <a:p>
            <a:pPr marL="0" marR="0" lvl="0" indent="0" algn="just" rtl="0">
              <a:lnSpc>
                <a:spcPct val="115000"/>
              </a:lnSpc>
              <a:spcBef>
                <a:spcPts val="1200"/>
              </a:spcBef>
              <a:spcAft>
                <a:spcPts val="0"/>
              </a:spcAft>
              <a:buClr>
                <a:srgbClr val="000000"/>
              </a:buClr>
              <a:buSzPts val="1300"/>
              <a:buFont typeface="Arial"/>
              <a:buNone/>
            </a:pPr>
            <a:r>
              <a:rPr lang="es" sz="1200" dirty="0">
                <a:latin typeface="Merriweather"/>
                <a:ea typeface="Merriweather"/>
                <a:cs typeface="Merriweather"/>
                <a:sym typeface="Merriweather"/>
              </a:rPr>
              <a:t>- La redefinición del concepto de “línea de producción completa y autónoma”, incluyendo requerimientos tecnológicos específicos para proyectos de transformación biológica; </a:t>
            </a:r>
            <a:endParaRPr sz="1200" dirty="0">
              <a:latin typeface="Merriweather"/>
              <a:ea typeface="Merriweather"/>
              <a:cs typeface="Merriweather"/>
              <a:sym typeface="Merriweather"/>
            </a:endParaRPr>
          </a:p>
          <a:p>
            <a:pPr marL="0" marR="0" lvl="0" indent="0" algn="just" rtl="0">
              <a:lnSpc>
                <a:spcPct val="115000"/>
              </a:lnSpc>
              <a:spcBef>
                <a:spcPts val="1200"/>
              </a:spcBef>
              <a:spcAft>
                <a:spcPts val="0"/>
              </a:spcAft>
              <a:buClr>
                <a:srgbClr val="000000"/>
              </a:buClr>
              <a:buSzPts val="1300"/>
              <a:buFont typeface="Arial"/>
              <a:buNone/>
            </a:pPr>
            <a:r>
              <a:rPr lang="es" sz="1200" dirty="0">
                <a:latin typeface="Merriweather"/>
                <a:ea typeface="Merriweather"/>
                <a:cs typeface="Merriweather"/>
                <a:sym typeface="Merriweather"/>
              </a:rPr>
              <a:t>- La inclusión de definiciones precisas para “bienes complementarios o accesorios” y “bienes intermedios”; </a:t>
            </a:r>
            <a:endParaRPr sz="1200" dirty="0">
              <a:latin typeface="Merriweather"/>
              <a:ea typeface="Merriweather"/>
              <a:cs typeface="Merriweather"/>
              <a:sym typeface="Merriweather"/>
            </a:endParaRPr>
          </a:p>
          <a:p>
            <a:pPr marL="0" marR="0" lvl="0" indent="0" algn="just" rtl="0">
              <a:lnSpc>
                <a:spcPct val="115000"/>
              </a:lnSpc>
              <a:spcBef>
                <a:spcPts val="1200"/>
              </a:spcBef>
              <a:spcAft>
                <a:spcPts val="0"/>
              </a:spcAft>
              <a:buClr>
                <a:srgbClr val="000000"/>
              </a:buClr>
              <a:buSzPts val="1300"/>
              <a:buFont typeface="Arial"/>
              <a:buNone/>
            </a:pPr>
            <a:r>
              <a:rPr lang="es" sz="1200" dirty="0">
                <a:latin typeface="Merriweather"/>
                <a:ea typeface="Merriweather"/>
                <a:cs typeface="Merriweather"/>
                <a:sym typeface="Merriweather"/>
              </a:rPr>
              <a:t>- El establecimiento de una nueva fórmula para calcular el cumplimiento del porcentaje mínimo de compras nacionales; </a:t>
            </a:r>
            <a:endParaRPr sz="1200" dirty="0">
              <a:latin typeface="Merriweather"/>
              <a:ea typeface="Merriweather"/>
              <a:cs typeface="Merriweather"/>
              <a:sym typeface="Merriweather"/>
            </a:endParaRPr>
          </a:p>
          <a:p>
            <a:pPr marL="0" marR="0" lvl="0" indent="0" algn="just" rtl="0">
              <a:lnSpc>
                <a:spcPct val="115000"/>
              </a:lnSpc>
              <a:spcBef>
                <a:spcPts val="1200"/>
              </a:spcBef>
              <a:spcAft>
                <a:spcPts val="0"/>
              </a:spcAft>
              <a:buClr>
                <a:srgbClr val="000000"/>
              </a:buClr>
              <a:buSzPts val="1300"/>
              <a:buFont typeface="Arial"/>
              <a:buNone/>
            </a:pPr>
            <a:r>
              <a:rPr lang="es" sz="1200" dirty="0">
                <a:latin typeface="Merriweather"/>
                <a:ea typeface="Merriweather"/>
                <a:cs typeface="Merriweather"/>
                <a:sym typeface="Merriweather"/>
              </a:rPr>
              <a:t>- Incorporación de detalles sobre cómo proceder en casos de incumplimiento y abandono de solicitudes; y </a:t>
            </a:r>
            <a:endParaRPr sz="1200" dirty="0">
              <a:latin typeface="Merriweather"/>
              <a:ea typeface="Merriweather"/>
              <a:cs typeface="Merriweather"/>
              <a:sym typeface="Merriweather"/>
            </a:endParaRPr>
          </a:p>
          <a:p>
            <a:pPr marL="0" marR="0" lvl="0" indent="0" algn="just" rtl="0">
              <a:lnSpc>
                <a:spcPct val="115000"/>
              </a:lnSpc>
              <a:spcBef>
                <a:spcPts val="1200"/>
              </a:spcBef>
              <a:spcAft>
                <a:spcPts val="1200"/>
              </a:spcAft>
              <a:buClr>
                <a:srgbClr val="000000"/>
              </a:buClr>
              <a:buSzPts val="1300"/>
              <a:buFont typeface="Arial"/>
              <a:buNone/>
            </a:pPr>
            <a:r>
              <a:rPr lang="es" sz="1200" dirty="0">
                <a:latin typeface="Merriweather"/>
                <a:ea typeface="Merriweather"/>
                <a:cs typeface="Merriweather"/>
                <a:sym typeface="Merriweather"/>
              </a:rPr>
              <a:t>- La automatización en la emisión de la Constancia de Expediente en Trámite (CET), con carácter de declaración jurada.</a:t>
            </a:r>
            <a:endParaRPr sz="1600" dirty="0">
              <a:latin typeface="Merriweather"/>
              <a:ea typeface="Merriweather"/>
              <a:cs typeface="Merriweather"/>
              <a:sym typeface="Merriweather"/>
            </a:endParaRPr>
          </a:p>
        </p:txBody>
      </p:sp>
      <p:sp>
        <p:nvSpPr>
          <p:cNvPr id="86" name="Google Shape;86;g36456acfb8f_0_2"/>
          <p:cNvSpPr txBox="1"/>
          <p:nvPr/>
        </p:nvSpPr>
        <p:spPr>
          <a:xfrm>
            <a:off x="4610214" y="4713842"/>
            <a:ext cx="4194600" cy="38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600"/>
              <a:buFont typeface="Arial"/>
              <a:buNone/>
            </a:pPr>
            <a:r>
              <a:rPr lang="es" sz="1300" b="1" i="0" u="sng" strike="noStrike" cap="none">
                <a:solidFill>
                  <a:schemeClr val="hlink"/>
                </a:solidFill>
                <a:latin typeface="Merriweather"/>
                <a:ea typeface="Merriweather"/>
                <a:cs typeface="Merriweather"/>
                <a:sym typeface="Merriweather"/>
                <a:hlinkClick r:id="rId3"/>
              </a:rPr>
              <a:t>ENLACE A LA NORMA</a:t>
            </a:r>
            <a:endParaRPr sz="1300" b="1"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6456acfb8f_0_71"/>
          <p:cNvSpPr txBox="1">
            <a:spLocks noGrp="1"/>
          </p:cNvSpPr>
          <p:nvPr>
            <p:ph type="title"/>
          </p:nvPr>
        </p:nvSpPr>
        <p:spPr>
          <a:xfrm>
            <a:off x="116099" y="165125"/>
            <a:ext cx="4362000" cy="4832100"/>
          </a:xfrm>
          <a:prstGeom prst="rect">
            <a:avLst/>
          </a:prstGeom>
          <a:noFill/>
          <a:ln>
            <a:noFill/>
          </a:ln>
        </p:spPr>
        <p:txBody>
          <a:bodyPr spcFirstLastPara="1" wrap="square" lIns="91425" tIns="91425" rIns="91425" bIns="91425" anchor="ctr" anchorCtr="0">
            <a:normAutofit/>
          </a:bodyPr>
          <a:lstStyle/>
          <a:p>
            <a:pPr marL="0" lvl="0" indent="0" algn="just" rtl="0">
              <a:lnSpc>
                <a:spcPct val="100000"/>
              </a:lnSpc>
              <a:spcBef>
                <a:spcPts val="0"/>
              </a:spcBef>
              <a:spcAft>
                <a:spcPts val="0"/>
              </a:spcAft>
              <a:buSzPts val="2774"/>
              <a:buNone/>
            </a:pPr>
            <a:r>
              <a:rPr lang="es" sz="2466" b="1" dirty="0"/>
              <a:t>Resolución 313/2025 (Ministerio de Economía – Secretaría de Industria y Comercio)</a:t>
            </a:r>
            <a:endParaRPr sz="2466" b="1" dirty="0"/>
          </a:p>
          <a:p>
            <a:pPr marL="0" lvl="0" indent="0" algn="just" rtl="0">
              <a:lnSpc>
                <a:spcPct val="100000"/>
              </a:lnSpc>
              <a:spcBef>
                <a:spcPts val="0"/>
              </a:spcBef>
              <a:spcAft>
                <a:spcPts val="0"/>
              </a:spcAft>
              <a:buSzPts val="2774"/>
              <a:buNone/>
            </a:pPr>
            <a:endParaRPr sz="2466" b="1" dirty="0"/>
          </a:p>
          <a:p>
            <a:pPr marL="0" marR="0" lvl="0" indent="0" algn="just" rtl="0">
              <a:lnSpc>
                <a:spcPct val="100000"/>
              </a:lnSpc>
              <a:spcBef>
                <a:spcPts val="0"/>
              </a:spcBef>
              <a:spcAft>
                <a:spcPts val="0"/>
              </a:spcAft>
              <a:buSzPts val="3110"/>
              <a:buNone/>
            </a:pPr>
            <a:r>
              <a:rPr lang="es" sz="1700" b="1" dirty="0"/>
              <a:t>Nuevo Reglamento Técnico para Productos de Consumo</a:t>
            </a:r>
            <a:endParaRPr sz="1700" b="1" dirty="0"/>
          </a:p>
          <a:p>
            <a:pPr marL="0" marR="0" lvl="0" indent="0" algn="just" rtl="0">
              <a:lnSpc>
                <a:spcPct val="100000"/>
              </a:lnSpc>
              <a:spcBef>
                <a:spcPts val="0"/>
              </a:spcBef>
              <a:spcAft>
                <a:spcPts val="0"/>
              </a:spcAft>
              <a:buSzPts val="3110"/>
              <a:buNone/>
            </a:pPr>
            <a:br>
              <a:rPr lang="es-ES" sz="1910" b="1" dirty="0"/>
            </a:br>
            <a:endParaRPr sz="2000" b="1" dirty="0"/>
          </a:p>
          <a:p>
            <a:pPr marL="0" marR="0" lvl="0" indent="0" algn="just" rtl="0">
              <a:lnSpc>
                <a:spcPct val="100000"/>
              </a:lnSpc>
              <a:spcBef>
                <a:spcPts val="0"/>
              </a:spcBef>
              <a:spcAft>
                <a:spcPts val="0"/>
              </a:spcAft>
              <a:buSzPts val="3110"/>
              <a:buNone/>
            </a:pPr>
            <a:r>
              <a:rPr lang="es" sz="1100" b="1" dirty="0"/>
              <a:t>Fecha de Publicación: 13/08/2025</a:t>
            </a:r>
            <a:endParaRPr sz="1100" b="1" dirty="0"/>
          </a:p>
          <a:p>
            <a:pPr marL="0" marR="0" lvl="0" indent="0" algn="just" rtl="0">
              <a:lnSpc>
                <a:spcPct val="100000"/>
              </a:lnSpc>
              <a:spcBef>
                <a:spcPts val="0"/>
              </a:spcBef>
              <a:spcAft>
                <a:spcPts val="0"/>
              </a:spcAft>
              <a:buSzPts val="3110"/>
              <a:buNone/>
            </a:pPr>
            <a:r>
              <a:rPr lang="es" sz="1100" b="1" dirty="0"/>
              <a:t>Entrada en Vigencia: 14/08/2025</a:t>
            </a:r>
            <a:endParaRPr sz="1100" b="1" dirty="0"/>
          </a:p>
          <a:p>
            <a:pPr marL="0" marR="0" lvl="0" indent="0" algn="just" rtl="0">
              <a:lnSpc>
                <a:spcPct val="100000"/>
              </a:lnSpc>
              <a:spcBef>
                <a:spcPts val="0"/>
              </a:spcBef>
              <a:spcAft>
                <a:spcPts val="0"/>
              </a:spcAft>
              <a:buSzPts val="3110"/>
              <a:buNone/>
            </a:pPr>
            <a:endParaRPr sz="1100" b="1" dirty="0"/>
          </a:p>
          <a:p>
            <a:pPr marL="0" marR="0" lvl="0" indent="0" algn="just" rtl="0">
              <a:lnSpc>
                <a:spcPct val="100000"/>
              </a:lnSpc>
              <a:spcBef>
                <a:spcPts val="0"/>
              </a:spcBef>
              <a:spcAft>
                <a:spcPts val="0"/>
              </a:spcAft>
              <a:buSzPts val="3110"/>
              <a:buNone/>
            </a:pPr>
            <a:r>
              <a:rPr lang="es" sz="1100" b="1" dirty="0"/>
              <a:t>Cross Reference: Leyes N° 24.240 y 24.425; Decretos N° 274/2019 274/2019 y 50/2019; y Resoluciones 77/2004, 91/2004, 163/2005, 484/2018, 494/2018, 240/2019, 269/2019 y 237/2024 del Ministerio de Economía y Producción</a:t>
            </a:r>
            <a:endParaRPr sz="1100" b="1" dirty="0"/>
          </a:p>
          <a:p>
            <a:pPr marL="0" lvl="0" indent="0" algn="just" rtl="0">
              <a:lnSpc>
                <a:spcPct val="100000"/>
              </a:lnSpc>
              <a:spcBef>
                <a:spcPts val="0"/>
              </a:spcBef>
              <a:spcAft>
                <a:spcPts val="0"/>
              </a:spcAft>
              <a:buSzPts val="4771"/>
              <a:buNone/>
            </a:pPr>
            <a:endParaRPr sz="1077" b="1" dirty="0"/>
          </a:p>
        </p:txBody>
      </p:sp>
      <p:sp>
        <p:nvSpPr>
          <p:cNvPr id="92" name="Google Shape;92;g36456acfb8f_0_71"/>
          <p:cNvSpPr txBox="1">
            <a:spLocks noGrp="1"/>
          </p:cNvSpPr>
          <p:nvPr>
            <p:ph type="body" idx="2"/>
          </p:nvPr>
        </p:nvSpPr>
        <p:spPr>
          <a:xfrm>
            <a:off x="4610225" y="165133"/>
            <a:ext cx="4455900" cy="44070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1200"/>
              </a:spcBef>
              <a:spcAft>
                <a:spcPts val="0"/>
              </a:spcAft>
              <a:buClr>
                <a:srgbClr val="000000"/>
              </a:buClr>
              <a:buSzPts val="1300"/>
              <a:buFont typeface="Arial"/>
              <a:buNone/>
            </a:pPr>
            <a:r>
              <a:rPr lang="es" sz="1200" dirty="0">
                <a:latin typeface="Merriweather"/>
                <a:ea typeface="Merriweather"/>
                <a:cs typeface="Merriweather"/>
                <a:sym typeface="Merriweather"/>
              </a:rPr>
              <a:t>La resolución aprueba un nuevo Reglamento Técnico que unifica y actualiza los requisitos de calidad y seguridad para ciertos productos de consumo en Argentina, simplificando trámites y alineándose con estándares internacionales para proteger al consumidor y facilitar el comercio. Establece obligaciones para fabricantes, importadores y comercializadores, quienes deberán cumplir con procesos de evaluación y presentar declaraciones juradas.</a:t>
            </a:r>
            <a:endParaRPr sz="1200" dirty="0">
              <a:latin typeface="Merriweather"/>
              <a:ea typeface="Merriweather"/>
              <a:cs typeface="Merriweather"/>
              <a:sym typeface="Merriweather"/>
            </a:endParaRPr>
          </a:p>
          <a:p>
            <a:pPr marL="0" marR="0" lvl="0" indent="0" algn="just" rtl="0">
              <a:lnSpc>
                <a:spcPct val="115000"/>
              </a:lnSpc>
              <a:spcBef>
                <a:spcPts val="1200"/>
              </a:spcBef>
              <a:spcAft>
                <a:spcPts val="0"/>
              </a:spcAft>
              <a:buClr>
                <a:srgbClr val="000000"/>
              </a:buClr>
              <a:buSzPts val="1300"/>
              <a:buFont typeface="Arial"/>
              <a:buNone/>
            </a:pPr>
            <a:r>
              <a:rPr lang="es" sz="1200" dirty="0">
                <a:latin typeface="Merriweather"/>
                <a:ea typeface="Merriweather"/>
                <a:cs typeface="Merriweather"/>
                <a:sym typeface="Merriweather"/>
              </a:rPr>
              <a:t>Además, deroga varias normas anteriores sobre seguridad y calidad de productos como encendedores, muebles, gafas, juguetes y bicicletas infantiles, dando un plazo de 12 meses para adaptarse a la nueva normativa. La gestión se realizará a través de la plataforma TAD, y la Dirección Nacional de Reglamentos Técnicos podrá emitir normas complementarias y hacer ajustes futuros.</a:t>
            </a:r>
            <a:endParaRPr sz="1200" dirty="0">
              <a:latin typeface="Merriweather"/>
              <a:ea typeface="Merriweather"/>
              <a:cs typeface="Merriweather"/>
              <a:sym typeface="Merriweather"/>
            </a:endParaRPr>
          </a:p>
          <a:p>
            <a:pPr marL="0" marR="0" lvl="0" indent="0" algn="just" rtl="0">
              <a:lnSpc>
                <a:spcPct val="115000"/>
              </a:lnSpc>
              <a:spcBef>
                <a:spcPts val="1200"/>
              </a:spcBef>
              <a:spcAft>
                <a:spcPts val="0"/>
              </a:spcAft>
              <a:buClr>
                <a:srgbClr val="000000"/>
              </a:buClr>
              <a:buSzPts val="1300"/>
              <a:buFont typeface="Arial"/>
              <a:buNone/>
            </a:pPr>
            <a:endParaRPr sz="1200" dirty="0">
              <a:latin typeface="Merriweather"/>
              <a:ea typeface="Merriweather"/>
              <a:cs typeface="Merriweather"/>
              <a:sym typeface="Merriweather"/>
            </a:endParaRPr>
          </a:p>
          <a:p>
            <a:pPr marL="0" marR="0" lvl="0" indent="0" algn="just" rtl="0">
              <a:lnSpc>
                <a:spcPct val="115000"/>
              </a:lnSpc>
              <a:spcBef>
                <a:spcPts val="1200"/>
              </a:spcBef>
              <a:spcAft>
                <a:spcPts val="1200"/>
              </a:spcAft>
              <a:buClr>
                <a:srgbClr val="000000"/>
              </a:buClr>
              <a:buSzPts val="1300"/>
              <a:buFont typeface="Arial"/>
              <a:buNone/>
            </a:pPr>
            <a:endParaRPr sz="1200" dirty="0">
              <a:latin typeface="Merriweather"/>
              <a:ea typeface="Merriweather"/>
              <a:cs typeface="Merriweather"/>
              <a:sym typeface="Merriweather"/>
            </a:endParaRPr>
          </a:p>
        </p:txBody>
      </p:sp>
      <p:sp>
        <p:nvSpPr>
          <p:cNvPr id="93" name="Google Shape;93;g36456acfb8f_0_71"/>
          <p:cNvSpPr txBox="1"/>
          <p:nvPr/>
        </p:nvSpPr>
        <p:spPr>
          <a:xfrm>
            <a:off x="4610214" y="4713842"/>
            <a:ext cx="4194600" cy="38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600"/>
              <a:buFont typeface="Arial"/>
              <a:buNone/>
            </a:pPr>
            <a:r>
              <a:rPr lang="es" sz="1300" b="1" i="0" u="sng" strike="noStrike" cap="none">
                <a:solidFill>
                  <a:schemeClr val="hlink"/>
                </a:solidFill>
                <a:latin typeface="Merriweather"/>
                <a:ea typeface="Merriweather"/>
                <a:cs typeface="Merriweather"/>
                <a:sym typeface="Merriweather"/>
                <a:hlinkClick r:id="rId3"/>
              </a:rPr>
              <a:t>ENLACE A LA NORMA</a:t>
            </a:r>
            <a:endParaRPr sz="1300" b="1"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103900" y="212825"/>
            <a:ext cx="4336800" cy="46050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s" sz="2200" b="1" dirty="0"/>
              <a:t>Resolución General 5744/2025 (ARCA)</a:t>
            </a:r>
            <a:endParaRPr sz="2200" b="1" dirty="0"/>
          </a:p>
          <a:p>
            <a:pPr marL="0" lvl="0" indent="0" algn="l" rtl="0">
              <a:lnSpc>
                <a:spcPct val="100000"/>
              </a:lnSpc>
              <a:spcBef>
                <a:spcPts val="0"/>
              </a:spcBef>
              <a:spcAft>
                <a:spcPts val="0"/>
              </a:spcAft>
              <a:buSzPts val="2800"/>
              <a:buNone/>
            </a:pPr>
            <a:endParaRPr b="1" dirty="0"/>
          </a:p>
          <a:p>
            <a:pPr marL="0" lvl="0" indent="0" algn="just" rtl="0">
              <a:lnSpc>
                <a:spcPct val="100000"/>
              </a:lnSpc>
              <a:spcBef>
                <a:spcPts val="0"/>
              </a:spcBef>
              <a:spcAft>
                <a:spcPts val="0"/>
              </a:spcAft>
              <a:buSzPts val="2800"/>
              <a:buNone/>
            </a:pPr>
            <a:r>
              <a:rPr lang="es" sz="1700" b="1" dirty="0"/>
              <a:t>Presentación Digital del Manifiesto Desconsolidado de Importación por Vía Acuática</a:t>
            </a:r>
            <a:endParaRPr sz="1700" b="1" dirty="0"/>
          </a:p>
          <a:p>
            <a:pPr marL="0" lvl="0" indent="0" algn="l" rtl="0">
              <a:lnSpc>
                <a:spcPct val="100000"/>
              </a:lnSpc>
              <a:spcBef>
                <a:spcPts val="0"/>
              </a:spcBef>
              <a:spcAft>
                <a:spcPts val="0"/>
              </a:spcAft>
              <a:buSzPts val="2800"/>
              <a:buNone/>
            </a:pPr>
            <a:br>
              <a:rPr lang="es-ES" b="1" dirty="0"/>
            </a:br>
            <a:br>
              <a:rPr lang="es-AR" b="1" dirty="0"/>
            </a:br>
            <a:r>
              <a:rPr lang="es" sz="1200" b="1" dirty="0"/>
              <a:t>Fecha de publicación: 14/08/2025</a:t>
            </a:r>
            <a:endParaRPr sz="1200" b="1" dirty="0"/>
          </a:p>
          <a:p>
            <a:pPr marL="0" lvl="0" indent="0" algn="l" rtl="0">
              <a:lnSpc>
                <a:spcPct val="100000"/>
              </a:lnSpc>
              <a:spcBef>
                <a:spcPts val="0"/>
              </a:spcBef>
              <a:spcAft>
                <a:spcPts val="0"/>
              </a:spcAft>
              <a:buSzPts val="2800"/>
              <a:buNone/>
            </a:pPr>
            <a:r>
              <a:rPr lang="es" sz="1200" b="1" dirty="0"/>
              <a:t>Entrada en vigencia: 15/08/2025</a:t>
            </a:r>
            <a:endParaRPr sz="1200" b="1" dirty="0"/>
          </a:p>
          <a:p>
            <a:pPr marL="0" lvl="0" indent="0" algn="l" rtl="0">
              <a:lnSpc>
                <a:spcPct val="100000"/>
              </a:lnSpc>
              <a:spcBef>
                <a:spcPts val="0"/>
              </a:spcBef>
              <a:spcAft>
                <a:spcPts val="0"/>
              </a:spcAft>
              <a:buSzPts val="2800"/>
              <a:buNone/>
            </a:pPr>
            <a:endParaRPr sz="1200" b="1" dirty="0"/>
          </a:p>
          <a:p>
            <a:pPr marL="0" lvl="0" indent="0" algn="l" rtl="0">
              <a:lnSpc>
                <a:spcPct val="100000"/>
              </a:lnSpc>
              <a:spcBef>
                <a:spcPts val="0"/>
              </a:spcBef>
              <a:spcAft>
                <a:spcPts val="0"/>
              </a:spcAft>
              <a:buSzPts val="2800"/>
              <a:buNone/>
            </a:pPr>
            <a:r>
              <a:rPr lang="es" sz="1200" b="1" dirty="0"/>
              <a:t>Cross Reference: Decretos N° 618/1997, 953/2024 y 13/2025 y Resoluciones N° 630/1994 (Administración Nacional de Aduanas); 4915/2021 y 5110/2022 (ARCA)</a:t>
            </a:r>
            <a:endParaRPr sz="2200" b="1" dirty="0"/>
          </a:p>
        </p:txBody>
      </p:sp>
      <p:sp>
        <p:nvSpPr>
          <p:cNvPr id="99" name="Google Shape;99;p3"/>
          <p:cNvSpPr txBox="1">
            <a:spLocks noGrp="1"/>
          </p:cNvSpPr>
          <p:nvPr>
            <p:ph type="body" idx="2"/>
          </p:nvPr>
        </p:nvSpPr>
        <p:spPr>
          <a:xfrm>
            <a:off x="4692275" y="212825"/>
            <a:ext cx="4194600" cy="4319100"/>
          </a:xfrm>
          <a:prstGeom prst="rect">
            <a:avLst/>
          </a:prstGeom>
          <a:noFill/>
          <a:ln>
            <a:noFill/>
          </a:ln>
        </p:spPr>
        <p:txBody>
          <a:bodyPr spcFirstLastPara="1" wrap="square" lIns="91425" tIns="91425" rIns="91425" bIns="91425" anchor="t" anchorCtr="0">
            <a:normAutofit/>
          </a:bodyPr>
          <a:lstStyle/>
          <a:p>
            <a:pPr marL="0" lvl="0" indent="0" algn="just" rtl="0">
              <a:lnSpc>
                <a:spcPct val="105000"/>
              </a:lnSpc>
              <a:spcBef>
                <a:spcPts val="0"/>
              </a:spcBef>
              <a:spcAft>
                <a:spcPts val="0"/>
              </a:spcAft>
              <a:buSzPts val="1105"/>
              <a:buNone/>
            </a:pPr>
            <a:r>
              <a:rPr lang="es" sz="1200" dirty="0">
                <a:latin typeface="Merriweather"/>
                <a:ea typeface="Merriweather"/>
                <a:cs typeface="Merriweather"/>
                <a:sym typeface="Merriweather"/>
              </a:rPr>
              <a:t>Se establece la obligatoriedad de la presentación digital del manifiesto desconsolidado de importación para la vía acuática por parte de los Agentes de Transporte Aduanero desconsolidadores, a través de los aplicativos “Gestión de Manifiesto Acuático” y “Ratificación de Autoría de Manifiesto Acuático”. </a:t>
            </a:r>
            <a:endParaRPr sz="1200" dirty="0">
              <a:latin typeface="Merriweather"/>
              <a:ea typeface="Merriweather"/>
              <a:cs typeface="Merriweather"/>
              <a:sym typeface="Merriweather"/>
            </a:endParaRPr>
          </a:p>
          <a:p>
            <a:pPr marL="0" lvl="0" indent="0" algn="just" rtl="0">
              <a:lnSpc>
                <a:spcPct val="105000"/>
              </a:lnSpc>
              <a:spcBef>
                <a:spcPts val="1200"/>
              </a:spcBef>
              <a:spcAft>
                <a:spcPts val="0"/>
              </a:spcAft>
              <a:buSzPts val="1105"/>
              <a:buNone/>
            </a:pPr>
            <a:r>
              <a:rPr lang="es" sz="1200" dirty="0">
                <a:latin typeface="Merriweather"/>
                <a:ea typeface="Merriweather"/>
                <a:cs typeface="Merriweather"/>
                <a:sym typeface="Merriweather"/>
              </a:rPr>
              <a:t>El trámite será automático y digital, contemplando su aprobación o rechazo dentro de un plazo de tres horas. De no mediar respuesta, se aprobará automáticamente. Se regula la guarda documental como obligación del Agente de Transporte Aduanero, con sanciones por incumplimiento.</a:t>
            </a:r>
            <a:endParaRPr sz="1200" dirty="0">
              <a:latin typeface="Merriweather"/>
              <a:ea typeface="Merriweather"/>
              <a:cs typeface="Merriweather"/>
              <a:sym typeface="Merriweather"/>
            </a:endParaRPr>
          </a:p>
          <a:p>
            <a:pPr marL="0" lvl="0" indent="0" algn="just" rtl="0">
              <a:lnSpc>
                <a:spcPct val="105000"/>
              </a:lnSpc>
              <a:spcBef>
                <a:spcPts val="1200"/>
              </a:spcBef>
              <a:spcAft>
                <a:spcPts val="1200"/>
              </a:spcAft>
              <a:buSzPts val="1105"/>
              <a:buNone/>
            </a:pPr>
            <a:r>
              <a:rPr lang="es" sz="1200" dirty="0">
                <a:latin typeface="Merriweather"/>
                <a:ea typeface="Merriweather"/>
                <a:cs typeface="Merriweather"/>
                <a:sym typeface="Merriweather"/>
              </a:rPr>
              <a:t>La nueva normativa deberá aplicarse a partir del quinto día hábil posterior a su entrada en vigencia.</a:t>
            </a:r>
            <a:endParaRPr sz="1200" dirty="0">
              <a:latin typeface="Merriweather"/>
              <a:ea typeface="Merriweather"/>
              <a:cs typeface="Merriweather"/>
              <a:sym typeface="Merriweather"/>
            </a:endParaRPr>
          </a:p>
        </p:txBody>
      </p:sp>
      <p:sp>
        <p:nvSpPr>
          <p:cNvPr id="100" name="Google Shape;100;p3"/>
          <p:cNvSpPr txBox="1"/>
          <p:nvPr/>
        </p:nvSpPr>
        <p:spPr>
          <a:xfrm>
            <a:off x="4692275" y="4638850"/>
            <a:ext cx="4194600" cy="38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600"/>
              <a:buFont typeface="Arial"/>
              <a:buNone/>
            </a:pPr>
            <a:r>
              <a:rPr lang="es" sz="1600" b="1" u="sng">
                <a:solidFill>
                  <a:schemeClr val="hlink"/>
                </a:solidFill>
                <a:latin typeface="Merriweather"/>
                <a:ea typeface="Merriweather"/>
                <a:cs typeface="Merriweather"/>
                <a:sym typeface="Merriweather"/>
                <a:hlinkClick r:id="rId3"/>
              </a:rPr>
              <a:t>ENLACE A LA NORMA</a:t>
            </a:r>
            <a:endParaRPr sz="1600" b="1" i="0" u="sng" strike="noStrike" cap="none">
              <a:solidFill>
                <a:schemeClr val="hlink"/>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6456acfb8f_1_2"/>
          <p:cNvSpPr txBox="1">
            <a:spLocks noGrp="1"/>
          </p:cNvSpPr>
          <p:nvPr>
            <p:ph type="title"/>
          </p:nvPr>
        </p:nvSpPr>
        <p:spPr>
          <a:xfrm>
            <a:off x="202625" y="529925"/>
            <a:ext cx="4114500" cy="42363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s" sz="2500" b="1" dirty="0"/>
              <a:t>Resolución General 1079/2025 (CNV)</a:t>
            </a:r>
            <a:endParaRPr sz="2500" b="1" dirty="0"/>
          </a:p>
          <a:p>
            <a:pPr marL="0" lvl="0" indent="0" algn="l" rtl="0">
              <a:lnSpc>
                <a:spcPct val="100000"/>
              </a:lnSpc>
              <a:spcBef>
                <a:spcPts val="0"/>
              </a:spcBef>
              <a:spcAft>
                <a:spcPts val="0"/>
              </a:spcAft>
              <a:buSzPts val="2800"/>
              <a:buNone/>
            </a:pPr>
            <a:endParaRPr b="1" dirty="0"/>
          </a:p>
          <a:p>
            <a:pPr marL="0" lvl="0" indent="0" algn="just" rtl="0">
              <a:lnSpc>
                <a:spcPct val="100000"/>
              </a:lnSpc>
              <a:spcBef>
                <a:spcPts val="0"/>
              </a:spcBef>
              <a:spcAft>
                <a:spcPts val="0"/>
              </a:spcAft>
              <a:buSzPts val="2800"/>
              <a:buNone/>
            </a:pPr>
            <a:r>
              <a:rPr lang="es" sz="1700" b="1" dirty="0"/>
              <a:t>Ampliación de Operaciones de Pase sobre Valores Negociables de Emisión Individual</a:t>
            </a:r>
            <a:endParaRPr sz="1700" b="1" dirty="0"/>
          </a:p>
          <a:p>
            <a:pPr marL="0" lvl="0" indent="0" algn="l" rtl="0">
              <a:lnSpc>
                <a:spcPct val="100000"/>
              </a:lnSpc>
              <a:spcBef>
                <a:spcPts val="0"/>
              </a:spcBef>
              <a:spcAft>
                <a:spcPts val="0"/>
              </a:spcAft>
              <a:buSzPts val="2800"/>
              <a:buNone/>
            </a:pPr>
            <a:br>
              <a:rPr lang="es-ES" b="1" dirty="0"/>
            </a:br>
            <a:br>
              <a:rPr lang="es-AR" b="1" dirty="0"/>
            </a:br>
            <a:endParaRPr sz="1100" b="1" dirty="0"/>
          </a:p>
          <a:p>
            <a:pPr marL="0" marR="0" lvl="0" indent="0" algn="l" rtl="0">
              <a:lnSpc>
                <a:spcPct val="100000"/>
              </a:lnSpc>
              <a:spcBef>
                <a:spcPts val="0"/>
              </a:spcBef>
              <a:spcAft>
                <a:spcPts val="0"/>
              </a:spcAft>
              <a:buSzPts val="2800"/>
              <a:buNone/>
            </a:pPr>
            <a:r>
              <a:rPr lang="es" sz="1100" b="1" dirty="0"/>
              <a:t>Fecha de publicación: 14/08/2025</a:t>
            </a:r>
            <a:endParaRPr sz="1100" b="1" dirty="0"/>
          </a:p>
          <a:p>
            <a:pPr marL="0" marR="0" lvl="0" indent="0" algn="l" rtl="0">
              <a:lnSpc>
                <a:spcPct val="100000"/>
              </a:lnSpc>
              <a:spcBef>
                <a:spcPts val="0"/>
              </a:spcBef>
              <a:spcAft>
                <a:spcPts val="0"/>
              </a:spcAft>
              <a:buSzPts val="2800"/>
              <a:buNone/>
            </a:pPr>
            <a:r>
              <a:rPr lang="es" sz="1100" b="1" dirty="0"/>
              <a:t>Entrada en vigencia: 15/08/2025</a:t>
            </a:r>
            <a:endParaRPr sz="1100" b="1" dirty="0"/>
          </a:p>
          <a:p>
            <a:pPr marL="0" marR="0" lvl="0" indent="0" algn="l" rtl="0">
              <a:lnSpc>
                <a:spcPct val="100000"/>
              </a:lnSpc>
              <a:spcBef>
                <a:spcPts val="0"/>
              </a:spcBef>
              <a:spcAft>
                <a:spcPts val="0"/>
              </a:spcAft>
              <a:buSzPts val="2800"/>
              <a:buNone/>
            </a:pPr>
            <a:endParaRPr sz="1100" b="1" dirty="0"/>
          </a:p>
          <a:p>
            <a:pPr marL="0" marR="0" lvl="0" indent="0" algn="l" rtl="0">
              <a:lnSpc>
                <a:spcPct val="100000"/>
              </a:lnSpc>
              <a:spcBef>
                <a:spcPts val="0"/>
              </a:spcBef>
              <a:spcAft>
                <a:spcPts val="0"/>
              </a:spcAft>
              <a:buSzPts val="2800"/>
              <a:buNone/>
            </a:pPr>
            <a:r>
              <a:rPr lang="es" sz="1100" b="1" dirty="0"/>
              <a:t>Cross Reference: Leyes N° 24.452, 26.831, 27.264 y 27.440; Decreto N° 386/03; y Decreto-Ley N° 5965/63</a:t>
            </a:r>
            <a:endParaRPr sz="1100" b="1" dirty="0"/>
          </a:p>
          <a:p>
            <a:pPr marL="0" lvl="0" indent="0" algn="l" rtl="0">
              <a:lnSpc>
                <a:spcPct val="100000"/>
              </a:lnSpc>
              <a:spcBef>
                <a:spcPts val="0"/>
              </a:spcBef>
              <a:spcAft>
                <a:spcPts val="0"/>
              </a:spcAft>
              <a:buSzPts val="2800"/>
              <a:buNone/>
            </a:pPr>
            <a:endParaRPr sz="1150" b="1" dirty="0"/>
          </a:p>
        </p:txBody>
      </p:sp>
      <p:sp>
        <p:nvSpPr>
          <p:cNvPr id="106" name="Google Shape;106;g36456acfb8f_1_2"/>
          <p:cNvSpPr txBox="1"/>
          <p:nvPr/>
        </p:nvSpPr>
        <p:spPr>
          <a:xfrm>
            <a:off x="4692275" y="4629500"/>
            <a:ext cx="4194600" cy="38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600"/>
              <a:buFont typeface="Arial"/>
              <a:buNone/>
            </a:pPr>
            <a:r>
              <a:rPr lang="es" sz="1600" b="1" i="0" u="sng" strike="noStrike" cap="none">
                <a:solidFill>
                  <a:schemeClr val="hlink"/>
                </a:solidFill>
                <a:latin typeface="Merriweather"/>
                <a:ea typeface="Merriweather"/>
                <a:cs typeface="Merriweather"/>
                <a:sym typeface="Merriweather"/>
                <a:hlinkClick r:id="rId3"/>
              </a:rPr>
              <a:t>ENLACE A LA NORMA</a:t>
            </a:r>
            <a:endParaRPr sz="1600" b="1" i="0" u="sng" strike="noStrike" cap="none">
              <a:solidFill>
                <a:schemeClr val="hlink"/>
              </a:solidFill>
              <a:latin typeface="Merriweather"/>
              <a:ea typeface="Merriweather"/>
              <a:cs typeface="Merriweather"/>
              <a:sym typeface="Merriweather"/>
            </a:endParaRPr>
          </a:p>
        </p:txBody>
      </p:sp>
      <p:sp>
        <p:nvSpPr>
          <p:cNvPr id="107" name="Google Shape;107;g36456acfb8f_1_2"/>
          <p:cNvSpPr txBox="1">
            <a:spLocks noGrp="1"/>
          </p:cNvSpPr>
          <p:nvPr>
            <p:ph type="body" idx="2"/>
          </p:nvPr>
        </p:nvSpPr>
        <p:spPr>
          <a:xfrm>
            <a:off x="4692275" y="121050"/>
            <a:ext cx="4194600" cy="4319100"/>
          </a:xfrm>
          <a:prstGeom prst="rect">
            <a:avLst/>
          </a:prstGeom>
          <a:noFill/>
          <a:ln>
            <a:noFill/>
          </a:ln>
        </p:spPr>
        <p:txBody>
          <a:bodyPr spcFirstLastPara="1" wrap="square" lIns="91425" tIns="91425" rIns="91425" bIns="91425" anchor="t" anchorCtr="0">
            <a:normAutofit/>
          </a:bodyPr>
          <a:lstStyle/>
          <a:p>
            <a:pPr marL="0" lvl="0" indent="0" algn="just" rtl="0">
              <a:lnSpc>
                <a:spcPct val="115000"/>
              </a:lnSpc>
              <a:spcBef>
                <a:spcPts val="0"/>
              </a:spcBef>
              <a:spcAft>
                <a:spcPts val="0"/>
              </a:spcAft>
              <a:buSzPts val="1300"/>
              <a:buNone/>
            </a:pPr>
            <a:r>
              <a:rPr lang="es" sz="1200" dirty="0">
                <a:latin typeface="Merriweather"/>
                <a:ea typeface="Merriweather"/>
                <a:cs typeface="Merriweather"/>
                <a:sym typeface="Merriweather"/>
              </a:rPr>
              <a:t>La Comisión Nacional de Valores (CNV) incorporó nuevas disposiciones a la normativa vigente para permitir la realización de operaciones a plazo del tipo pase sobre valores negociables de emisión individual en los segmentos de negociación bilateral autorizados. Entre los instrumentos alcanzados se incluyen cheques de pago diferido, pagarés bursátiles y facturas de crédito electrónicas MiPyMEs, que representan una fuente clave de financiamiento para las PyMEs. </a:t>
            </a:r>
            <a:endParaRPr sz="1200" dirty="0">
              <a:latin typeface="Merriweather"/>
              <a:ea typeface="Merriweather"/>
              <a:cs typeface="Merriweather"/>
              <a:sym typeface="Merriweather"/>
            </a:endParaRPr>
          </a:p>
          <a:p>
            <a:pPr marL="0" lvl="0" indent="0" algn="just" rtl="0">
              <a:lnSpc>
                <a:spcPct val="115000"/>
              </a:lnSpc>
              <a:spcBef>
                <a:spcPts val="1200"/>
              </a:spcBef>
              <a:spcAft>
                <a:spcPts val="1200"/>
              </a:spcAft>
              <a:buSzPts val="1300"/>
              <a:buNone/>
            </a:pPr>
            <a:r>
              <a:rPr lang="es" sz="1200" dirty="0">
                <a:latin typeface="Merriweather"/>
                <a:ea typeface="Merriweather"/>
                <a:cs typeface="Merriweather"/>
                <a:sym typeface="Merriweather"/>
              </a:rPr>
              <a:t>La medida busca mejorar el acceso al crédito, aumentar la liquidez de estos activos y fortalecer el vínculo entre el mercado de capitales y el desarrollo productivo, generando nuevas alternativas de inversión para canalizar el ahorro. Las operaciones deberán celebrarse por plazos no menores a siete días, bajo condiciones reglamentadas.</a:t>
            </a:r>
            <a:endParaRPr sz="1200" dirty="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6456acfb8f_0_138"/>
          <p:cNvSpPr txBox="1">
            <a:spLocks noGrp="1"/>
          </p:cNvSpPr>
          <p:nvPr>
            <p:ph type="title"/>
          </p:nvPr>
        </p:nvSpPr>
        <p:spPr>
          <a:xfrm>
            <a:off x="116099" y="165125"/>
            <a:ext cx="4362000" cy="48321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ts val="2774"/>
              <a:buNone/>
            </a:pPr>
            <a:r>
              <a:rPr lang="es" sz="2200" b="1" dirty="0"/>
              <a:t>Resoluciones Conjuntas 37/2025 y 38/2025 (MINISTERIO DE ECONOMÍA SECRETARÍA DE FINANZAS Y SECRETARÍA DE HACIENDA)</a:t>
            </a:r>
            <a:endParaRPr sz="2200" b="1" dirty="0"/>
          </a:p>
          <a:p>
            <a:pPr marL="0" lvl="0" indent="0" algn="l" rtl="0">
              <a:lnSpc>
                <a:spcPct val="100000"/>
              </a:lnSpc>
              <a:spcBef>
                <a:spcPts val="0"/>
              </a:spcBef>
              <a:spcAft>
                <a:spcPts val="0"/>
              </a:spcAft>
              <a:buSzPts val="3110"/>
              <a:buNone/>
            </a:pPr>
            <a:endParaRPr sz="2466" b="1" dirty="0"/>
          </a:p>
          <a:p>
            <a:pPr marL="0" lvl="0" indent="0" algn="l" rtl="0">
              <a:lnSpc>
                <a:spcPct val="100000"/>
              </a:lnSpc>
              <a:spcBef>
                <a:spcPts val="0"/>
              </a:spcBef>
              <a:spcAft>
                <a:spcPts val="0"/>
              </a:spcAft>
              <a:buSzPts val="2584"/>
              <a:buNone/>
            </a:pPr>
            <a:r>
              <a:rPr lang="es" sz="1900" b="1" dirty="0"/>
              <a:t>Adquisición y ampliación de Letras del Tesoro Nacional</a:t>
            </a:r>
            <a:endParaRPr sz="1900" b="1" dirty="0"/>
          </a:p>
          <a:p>
            <a:pPr marL="0" lvl="0" indent="0" algn="just" rtl="0">
              <a:lnSpc>
                <a:spcPct val="100000"/>
              </a:lnSpc>
              <a:spcBef>
                <a:spcPts val="0"/>
              </a:spcBef>
              <a:spcAft>
                <a:spcPts val="0"/>
              </a:spcAft>
              <a:buSzPts val="3110"/>
              <a:buNone/>
            </a:pPr>
            <a:br>
              <a:rPr lang="es-ES" sz="1077" b="1" dirty="0"/>
            </a:br>
            <a:br>
              <a:rPr lang="es-AR" sz="1077" b="1" dirty="0"/>
            </a:br>
            <a:endParaRPr sz="1200" b="1" dirty="0"/>
          </a:p>
          <a:p>
            <a:pPr marL="0" lvl="0" indent="0" algn="just" rtl="0">
              <a:lnSpc>
                <a:spcPct val="100000"/>
              </a:lnSpc>
              <a:spcBef>
                <a:spcPts val="0"/>
              </a:spcBef>
              <a:spcAft>
                <a:spcPts val="0"/>
              </a:spcAft>
              <a:buSzPts val="2018"/>
              <a:buNone/>
            </a:pPr>
            <a:endParaRPr sz="1200" b="1" dirty="0"/>
          </a:p>
          <a:p>
            <a:pPr marL="0" lvl="0" indent="0" algn="just" rtl="0">
              <a:lnSpc>
                <a:spcPct val="100000"/>
              </a:lnSpc>
              <a:spcBef>
                <a:spcPts val="0"/>
              </a:spcBef>
              <a:spcAft>
                <a:spcPts val="0"/>
              </a:spcAft>
              <a:buSzPts val="2018"/>
              <a:buNone/>
            </a:pPr>
            <a:r>
              <a:rPr lang="es" sz="1200" b="1" dirty="0"/>
              <a:t>Fecha de Publicación: 37/2025: 12/08/2025.- 38/2025: 14/08/2025.</a:t>
            </a:r>
            <a:endParaRPr sz="1200" b="1" dirty="0"/>
          </a:p>
          <a:p>
            <a:pPr marL="0" lvl="0" indent="0" algn="just" rtl="0">
              <a:lnSpc>
                <a:spcPct val="100000"/>
              </a:lnSpc>
              <a:spcBef>
                <a:spcPts val="0"/>
              </a:spcBef>
              <a:spcAft>
                <a:spcPts val="0"/>
              </a:spcAft>
              <a:buSzPts val="2018"/>
              <a:buNone/>
            </a:pPr>
            <a:r>
              <a:rPr lang="es" sz="1200" b="1" dirty="0"/>
              <a:t>Entrada en Vigencia: 37/2025: 11/08/2025.- 38/2025: 13/08/2025.-</a:t>
            </a:r>
            <a:endParaRPr sz="1200" b="1" dirty="0"/>
          </a:p>
          <a:p>
            <a:pPr marL="0" lvl="0" indent="0" algn="just" rtl="0">
              <a:lnSpc>
                <a:spcPct val="100000"/>
              </a:lnSpc>
              <a:spcBef>
                <a:spcPts val="0"/>
              </a:spcBef>
              <a:spcAft>
                <a:spcPts val="0"/>
              </a:spcAft>
              <a:buSzPts val="2018"/>
              <a:buNone/>
            </a:pPr>
            <a:endParaRPr sz="1200" b="1" dirty="0"/>
          </a:p>
          <a:p>
            <a:pPr marL="0" lvl="0" indent="0" algn="just" rtl="0">
              <a:lnSpc>
                <a:spcPct val="100000"/>
              </a:lnSpc>
              <a:spcBef>
                <a:spcPts val="0"/>
              </a:spcBef>
              <a:spcAft>
                <a:spcPts val="0"/>
              </a:spcAft>
              <a:buSzPts val="4771"/>
              <a:buNone/>
            </a:pPr>
            <a:r>
              <a:rPr lang="es" sz="1200" b="1" dirty="0"/>
              <a:t>Cross Reference: Leyes N° 11.672, 24.156 y 27.701; Decretos N°1344/2007, 820/2020, 436/2023, 56/2023, 23/2024, 280/2024, 459/2024, 594/2024, 1104/2024 y 453/2025; y Resolución Conjunta 9/2019 de la Secretaría de Finanzas y de la Secretaría de Hacienda.</a:t>
            </a:r>
            <a:endParaRPr sz="1200" dirty="0"/>
          </a:p>
        </p:txBody>
      </p:sp>
      <p:sp>
        <p:nvSpPr>
          <p:cNvPr id="113" name="Google Shape;113;g36456acfb8f_0_138"/>
          <p:cNvSpPr txBox="1">
            <a:spLocks noGrp="1"/>
          </p:cNvSpPr>
          <p:nvPr>
            <p:ph type="body" idx="2"/>
          </p:nvPr>
        </p:nvSpPr>
        <p:spPr>
          <a:xfrm>
            <a:off x="4610225" y="165125"/>
            <a:ext cx="4455900" cy="43392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300"/>
              <a:buNone/>
            </a:pPr>
            <a:r>
              <a:rPr lang="es" sz="1100" dirty="0">
                <a:latin typeface="Merriweather"/>
                <a:ea typeface="Merriweather"/>
                <a:cs typeface="Merriweather"/>
                <a:sym typeface="Merriweather"/>
              </a:rPr>
              <a:t>Por medio de la Resolución Conjunta 37/2025, el Gobierno Nacional adquiere la “Letra del Tesoro Nacional Intransferible en Dólares Estadounidenses vencimiento 3 de abril de 2029”, por un valor total de USD 2.000.000.000.  La operación permite que dicho título sea dado de baja de los registros de la deuda pública.</a:t>
            </a:r>
            <a:endParaRPr sz="1100" dirty="0">
              <a:latin typeface="Merriweather"/>
              <a:ea typeface="Merriweather"/>
              <a:cs typeface="Merriweather"/>
              <a:sym typeface="Merriweather"/>
            </a:endParaRPr>
          </a:p>
          <a:p>
            <a:pPr marL="0" lvl="0" indent="0" algn="just" rtl="0">
              <a:lnSpc>
                <a:spcPct val="100000"/>
              </a:lnSpc>
              <a:spcBef>
                <a:spcPts val="0"/>
              </a:spcBef>
              <a:spcAft>
                <a:spcPts val="0"/>
              </a:spcAft>
              <a:buSzPts val="1300"/>
              <a:buNone/>
            </a:pPr>
            <a:endParaRPr sz="1100" dirty="0">
              <a:latin typeface="Merriweather"/>
              <a:ea typeface="Merriweather"/>
              <a:cs typeface="Merriweather"/>
              <a:sym typeface="Merriweather"/>
            </a:endParaRPr>
          </a:p>
          <a:p>
            <a:pPr marL="0" lvl="0" indent="0" algn="just" rtl="0">
              <a:lnSpc>
                <a:spcPct val="100000"/>
              </a:lnSpc>
              <a:spcBef>
                <a:spcPts val="0"/>
              </a:spcBef>
              <a:spcAft>
                <a:spcPts val="0"/>
              </a:spcAft>
              <a:buSzPts val="1300"/>
              <a:buNone/>
            </a:pPr>
            <a:r>
              <a:rPr lang="es" sz="1100" dirty="0">
                <a:latin typeface="Merriweather"/>
                <a:ea typeface="Merriweather"/>
                <a:cs typeface="Merriweather"/>
                <a:sym typeface="Merriweather"/>
              </a:rPr>
              <a:t>Por su parte, la Resolución Conjunta 38/2025 dispone la emisión de la “Letra del Tesoro Nacional en pesos a tasa TAMAR con vencimiento 10 de noviembre de 2025”, la  “Letra del Tesoro Nacional capitalizable en pesos con vencimiento 16 de enero de 2026”, la   “Letra del Tesoro Nacional en pesos a tasa TAMAR con vencimiento 16 de enero de 2026” y  “Letra del Tesoro Nacional en pesos a tasa TAMAR con vencimiento 13 de febrero de 2026”,  por hasta la suma máxima de  $5.000.000.000.000 cada una, para cubrir la demanda en el proceso de licitación que se realizará el día 13/08/2025. En la citada norma se regulan sus condiciones financieras.</a:t>
            </a:r>
            <a:endParaRPr sz="1100" dirty="0">
              <a:latin typeface="Merriweather"/>
              <a:ea typeface="Merriweather"/>
              <a:cs typeface="Merriweather"/>
              <a:sym typeface="Merriweather"/>
            </a:endParaRPr>
          </a:p>
          <a:p>
            <a:pPr marL="0" lvl="0" indent="0" algn="just" rtl="0">
              <a:lnSpc>
                <a:spcPct val="100000"/>
              </a:lnSpc>
              <a:spcBef>
                <a:spcPts val="0"/>
              </a:spcBef>
              <a:spcAft>
                <a:spcPts val="0"/>
              </a:spcAft>
              <a:buSzPts val="1300"/>
              <a:buNone/>
            </a:pPr>
            <a:endParaRPr sz="1100" dirty="0">
              <a:latin typeface="Merriweather"/>
              <a:ea typeface="Merriweather"/>
              <a:cs typeface="Merriweather"/>
              <a:sym typeface="Merriweather"/>
            </a:endParaRPr>
          </a:p>
          <a:p>
            <a:pPr marL="0" lvl="0" indent="0" algn="just" rtl="0">
              <a:lnSpc>
                <a:spcPct val="100000"/>
              </a:lnSpc>
              <a:spcBef>
                <a:spcPts val="0"/>
              </a:spcBef>
              <a:spcAft>
                <a:spcPts val="0"/>
              </a:spcAft>
              <a:buSzPts val="1300"/>
              <a:buNone/>
            </a:pPr>
            <a:r>
              <a:rPr lang="es" sz="1100" dirty="0">
                <a:latin typeface="Merriweather"/>
                <a:ea typeface="Merriweather"/>
                <a:cs typeface="Merriweather"/>
                <a:sym typeface="Merriweather"/>
              </a:rPr>
              <a:t>A su vez, allí también se declara la ampliación de la “Letra del Tesoro Nacional capitalizable en pesos con vencimiento 12 de septiembre de 2025” y de la “Letra del Tesoro Nacional capitalizable en pesos con vencimiento 30 de septiembre de 2025”, por hasta las sumas máximas de $ 670.000.000.000 y $ 1.510.000.000.000, respectivamente.</a:t>
            </a:r>
            <a:endParaRPr sz="1100" dirty="0">
              <a:latin typeface="Merriweather"/>
              <a:ea typeface="Merriweather"/>
              <a:cs typeface="Merriweather"/>
              <a:sym typeface="Merriweather"/>
            </a:endParaRPr>
          </a:p>
          <a:p>
            <a:pPr marL="0" lvl="0" indent="0" algn="just" rtl="0">
              <a:lnSpc>
                <a:spcPct val="100000"/>
              </a:lnSpc>
              <a:spcBef>
                <a:spcPts val="0"/>
              </a:spcBef>
              <a:spcAft>
                <a:spcPts val="0"/>
              </a:spcAft>
              <a:buSzPts val="1300"/>
              <a:buNone/>
            </a:pPr>
            <a:endParaRPr sz="900" dirty="0">
              <a:latin typeface="Merriweather"/>
              <a:ea typeface="Merriweather"/>
              <a:cs typeface="Merriweather"/>
              <a:sym typeface="Merriweather"/>
            </a:endParaRPr>
          </a:p>
        </p:txBody>
      </p:sp>
      <p:sp>
        <p:nvSpPr>
          <p:cNvPr id="114" name="Google Shape;114;g36456acfb8f_0_138"/>
          <p:cNvSpPr txBox="1"/>
          <p:nvPr/>
        </p:nvSpPr>
        <p:spPr>
          <a:xfrm>
            <a:off x="4656250" y="4446427"/>
            <a:ext cx="4194600" cy="55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 sz="1300" b="1" i="0" u="sng" strike="noStrike" cap="none">
                <a:solidFill>
                  <a:schemeClr val="hlink"/>
                </a:solidFill>
                <a:latin typeface="Merriweather"/>
                <a:ea typeface="Merriweather"/>
                <a:cs typeface="Merriweather"/>
                <a:sym typeface="Merriweather"/>
              </a:rPr>
              <a:t>ENLACES A LAS NORMAS:</a:t>
            </a:r>
            <a:r>
              <a:rPr lang="es" sz="1300" b="1" i="0" u="sng" strike="noStrike" cap="none">
                <a:solidFill>
                  <a:schemeClr val="hlink"/>
                </a:solidFill>
                <a:latin typeface="Merriweather"/>
                <a:ea typeface="Merriweather"/>
                <a:cs typeface="Merriweather"/>
                <a:sym typeface="Merriweather"/>
                <a:hlinkClick r:id="rId3"/>
              </a:rPr>
              <a:t> </a:t>
            </a:r>
            <a:r>
              <a:rPr lang="es" sz="1000" b="0" i="0" u="sng" strike="noStrike" cap="none">
                <a:solidFill>
                  <a:schemeClr val="hlink"/>
                </a:solidFill>
                <a:latin typeface="Merriweather"/>
                <a:ea typeface="Merriweather"/>
                <a:cs typeface="Merriweather"/>
                <a:sym typeface="Merriweather"/>
                <a:hlinkClick r:id="rId3"/>
              </a:rPr>
              <a:t>Resolución Conjunta 3</a:t>
            </a:r>
            <a:r>
              <a:rPr lang="es" sz="1000" u="sng">
                <a:solidFill>
                  <a:schemeClr val="hlink"/>
                </a:solidFill>
                <a:latin typeface="Merriweather"/>
                <a:ea typeface="Merriweather"/>
                <a:cs typeface="Merriweather"/>
                <a:sym typeface="Merriweather"/>
                <a:hlinkClick r:id="rId3"/>
              </a:rPr>
              <a:t>7</a:t>
            </a:r>
            <a:r>
              <a:rPr lang="es" sz="1000" b="0" i="0" u="sng" strike="noStrike" cap="none">
                <a:solidFill>
                  <a:schemeClr val="hlink"/>
                </a:solidFill>
                <a:latin typeface="Merriweather"/>
                <a:ea typeface="Merriweather"/>
                <a:cs typeface="Merriweather"/>
                <a:sym typeface="Merriweather"/>
                <a:hlinkClick r:id="rId3"/>
              </a:rPr>
              <a:t>/2025</a:t>
            </a:r>
            <a:r>
              <a:rPr lang="es" sz="1000" u="sng">
                <a:solidFill>
                  <a:schemeClr val="hlink"/>
                </a:solidFill>
                <a:latin typeface="Merriweather"/>
                <a:ea typeface="Merriweather"/>
                <a:cs typeface="Merriweather"/>
                <a:sym typeface="Merriweather"/>
                <a:hlinkClick r:id="rId3"/>
              </a:rPr>
              <a:t> </a:t>
            </a:r>
            <a:r>
              <a:rPr lang="es" sz="1000" u="sng">
                <a:solidFill>
                  <a:schemeClr val="hlink"/>
                </a:solidFill>
                <a:latin typeface="Merriweather"/>
                <a:ea typeface="Merriweather"/>
                <a:cs typeface="Merriweather"/>
                <a:sym typeface="Merriweather"/>
              </a:rPr>
              <a:t>y</a:t>
            </a:r>
            <a:r>
              <a:rPr lang="es" sz="1000" b="0" i="0" u="sng" strike="noStrike" cap="none">
                <a:solidFill>
                  <a:schemeClr val="hlink"/>
                </a:solidFill>
                <a:latin typeface="Merriweather"/>
                <a:ea typeface="Merriweather"/>
                <a:cs typeface="Merriweather"/>
                <a:sym typeface="Merriweather"/>
                <a:hlinkClick r:id="rId4"/>
              </a:rPr>
              <a:t> </a:t>
            </a:r>
            <a:r>
              <a:rPr lang="es" sz="1000" u="sng">
                <a:solidFill>
                  <a:schemeClr val="hlink"/>
                </a:solidFill>
                <a:latin typeface="Merriweather"/>
                <a:ea typeface="Merriweather"/>
                <a:cs typeface="Merriweather"/>
                <a:sym typeface="Merriweather"/>
                <a:hlinkClick r:id="rId4"/>
              </a:rPr>
              <a:t>Resolución Conjunta 38/2025</a:t>
            </a:r>
            <a:endParaRPr sz="1600" b="1"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311700" y="360850"/>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s" b="1"/>
              <a:t>REFERENCIAS</a:t>
            </a:r>
            <a:endParaRPr b="1"/>
          </a:p>
        </p:txBody>
      </p:sp>
      <p:graphicFrame>
        <p:nvGraphicFramePr>
          <p:cNvPr id="120" name="Google Shape;120;p8"/>
          <p:cNvGraphicFramePr/>
          <p:nvPr>
            <p:extLst>
              <p:ext uri="{D42A27DB-BD31-4B8C-83A1-F6EECF244321}">
                <p14:modId xmlns:p14="http://schemas.microsoft.com/office/powerpoint/2010/main" val="2899758782"/>
              </p:ext>
            </p:extLst>
          </p:nvPr>
        </p:nvGraphicFramePr>
        <p:xfrm>
          <a:off x="2479276" y="1871632"/>
          <a:ext cx="4185450" cy="1197760"/>
        </p:xfrm>
        <a:graphic>
          <a:graphicData uri="http://schemas.openxmlformats.org/drawingml/2006/table">
            <a:tbl>
              <a:tblPr>
                <a:noFill/>
                <a:tableStyleId>{17760D98-350D-428E-BEAA-4B37A533173F}</a:tableStyleId>
              </a:tblPr>
              <a:tblGrid>
                <a:gridCol w="2092725">
                  <a:extLst>
                    <a:ext uri="{9D8B030D-6E8A-4147-A177-3AD203B41FA5}">
                      <a16:colId xmlns:a16="http://schemas.microsoft.com/office/drawing/2014/main" val="20000"/>
                    </a:ext>
                  </a:extLst>
                </a:gridCol>
                <a:gridCol w="2092725">
                  <a:extLst>
                    <a:ext uri="{9D8B030D-6E8A-4147-A177-3AD203B41FA5}">
                      <a16:colId xmlns:a16="http://schemas.microsoft.com/office/drawing/2014/main" val="20001"/>
                    </a:ext>
                  </a:extLst>
                </a:gridCol>
              </a:tblGrid>
              <a:tr h="649150">
                <a:tc>
                  <a:txBody>
                    <a:bodyPr/>
                    <a:lstStyle/>
                    <a:p>
                      <a:pPr marL="0" marR="0" lvl="0" indent="0" algn="ctr" rtl="0">
                        <a:lnSpc>
                          <a:spcPct val="100000"/>
                        </a:lnSpc>
                        <a:spcBef>
                          <a:spcPts val="0"/>
                        </a:spcBef>
                        <a:spcAft>
                          <a:spcPts val="0"/>
                        </a:spcAft>
                        <a:buClr>
                          <a:srgbClr val="000000"/>
                        </a:buClr>
                        <a:buSzPts val="1200"/>
                        <a:buFont typeface="Arial"/>
                        <a:buNone/>
                      </a:pPr>
                      <a:r>
                        <a:rPr lang="es" sz="1200">
                          <a:latin typeface="Merriweather"/>
                          <a:ea typeface="Merriweather"/>
                          <a:cs typeface="Merriweather"/>
                          <a:sym typeface="Merriweather"/>
                        </a:rPr>
                        <a:t>ARCA</a:t>
                      </a:r>
                      <a:endParaRPr sz="1200" u="none" strike="noStrike" cap="none">
                        <a:latin typeface="Merriweather"/>
                        <a:ea typeface="Merriweather"/>
                        <a:cs typeface="Merriweather"/>
                        <a:sym typeface="Merriweath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Merriweather"/>
                          <a:ea typeface="Merriweather"/>
                          <a:cs typeface="Merriweather"/>
                          <a:sym typeface="Merriweather"/>
                        </a:rPr>
                        <a:t>A</a:t>
                      </a:r>
                      <a:r>
                        <a:rPr lang="es" sz="1200">
                          <a:latin typeface="Merriweather"/>
                          <a:ea typeface="Merriweather"/>
                          <a:cs typeface="Merriweather"/>
                          <a:sym typeface="Merriweather"/>
                        </a:rPr>
                        <a:t>gencia de Recaudación y Control Aduanero</a:t>
                      </a:r>
                      <a:endParaRPr sz="1200" u="none" strike="noStrike" cap="none">
                        <a:latin typeface="Merriweather"/>
                        <a:ea typeface="Merriweather"/>
                        <a:cs typeface="Merriweather"/>
                        <a:sym typeface="Merriweath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50825">
                <a:tc>
                  <a:txBody>
                    <a:bodyPr/>
                    <a:lstStyle/>
                    <a:p>
                      <a:pPr marL="0" marR="0" lvl="0" indent="0" algn="ctr" rtl="0">
                        <a:lnSpc>
                          <a:spcPct val="100000"/>
                        </a:lnSpc>
                        <a:spcBef>
                          <a:spcPts val="0"/>
                        </a:spcBef>
                        <a:spcAft>
                          <a:spcPts val="0"/>
                        </a:spcAft>
                        <a:buClr>
                          <a:srgbClr val="000000"/>
                        </a:buClr>
                        <a:buSzPts val="1200"/>
                        <a:buFont typeface="Arial"/>
                        <a:buNone/>
                      </a:pPr>
                      <a:r>
                        <a:rPr lang="es" sz="1200">
                          <a:latin typeface="Merriweather"/>
                          <a:ea typeface="Merriweather"/>
                          <a:cs typeface="Merriweather"/>
                          <a:sym typeface="Merriweather"/>
                        </a:rPr>
                        <a:t>CNV</a:t>
                      </a:r>
                      <a:endParaRPr sz="1200" u="none" strike="noStrike" cap="none">
                        <a:latin typeface="Merriweather"/>
                        <a:ea typeface="Merriweather"/>
                        <a:cs typeface="Merriweather"/>
                        <a:sym typeface="Merriweath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s" sz="1200" dirty="0">
                          <a:latin typeface="Merriweather"/>
                          <a:ea typeface="Merriweather"/>
                          <a:cs typeface="Merriweather"/>
                          <a:sym typeface="Merriweather"/>
                        </a:rPr>
                        <a:t>Comisión Nacional de Valores</a:t>
                      </a:r>
                      <a:endParaRPr sz="1200" u="none" strike="noStrike" cap="none" dirty="0">
                        <a:latin typeface="Merriweather"/>
                        <a:ea typeface="Merriweather"/>
                        <a:cs typeface="Merriweather"/>
                        <a:sym typeface="Merriweath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21" name="Google Shape;121;p8"/>
          <p:cNvPicPr preferRelativeResize="0"/>
          <p:nvPr/>
        </p:nvPicPr>
        <p:blipFill rotWithShape="1">
          <a:blip r:embed="rId3">
            <a:alphaModFix/>
          </a:blip>
          <a:srcRect/>
          <a:stretch/>
        </p:blipFill>
        <p:spPr>
          <a:xfrm>
            <a:off x="3852499" y="4760350"/>
            <a:ext cx="1439002" cy="22905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1469</Words>
  <Application>Microsoft Office PowerPoint</Application>
  <PresentationFormat>Presentación en pantalla (16:9)</PresentationFormat>
  <Paragraphs>112</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Roboto</vt:lpstr>
      <vt:lpstr>Merriweather</vt:lpstr>
      <vt:lpstr>Arial</vt:lpstr>
      <vt:lpstr>Paradigm</vt:lpstr>
      <vt:lpstr>NEWSLETTER NORMATIVO   Semana del 11 al 15 de Agosto 2025</vt:lpstr>
      <vt:lpstr>Presentación de PowerPoint</vt:lpstr>
      <vt:lpstr>Resolución 181/2025 (Ministerio de Economía – Secretaría de la Pequeña y Mediana Empresa, Emprendedores y Economía del Conocimiento)  Delegación de facultades para agilizar la gestión del Régimen de Crédito Fiscal para MIPYMES   Fecha de Publicación: 12/08/2025 Entrada en Vigencia: 12/08/2025   Cross Reference: Leyes N° 22.317 y 24.467; y Decretos N° 819/1998 y 50/2019  </vt:lpstr>
      <vt:lpstr>Resolución 308/2025 (Secretaría de Industria y Comercio – Ministerio de Economía)  Modificaciones al Régimen de Importación de Bienes Integrantes de Grandes Proyectos de Inversión    Fecha de Publicación: 11/08/2025 Entrada en Vigencia: 12/08/2025   Cross Reference: Resoluciones N° 204/2000, 256/2000 y 938/2025 del Ministerio de Economía   </vt:lpstr>
      <vt:lpstr>Resolución 313/2025 (Ministerio de Economía – Secretaría de Industria y Comercio)  Nuevo Reglamento Técnico para Productos de Consumo   Fecha de Publicación: 13/08/2025 Entrada en Vigencia: 14/08/2025  Cross Reference: Leyes N° 24.240 y 24.425; Decretos N° 274/2019 274/2019 y 50/2019; y Resoluciones 77/2004, 91/2004, 163/2005, 484/2018, 494/2018, 240/2019, 269/2019 y 237/2024 del Ministerio de Economía y Producción </vt:lpstr>
      <vt:lpstr>Resolución General 5744/2025 (ARCA)  Presentación Digital del Manifiesto Desconsolidado de Importación por Vía Acuática   Fecha de publicación: 14/08/2025 Entrada en vigencia: 15/08/2025  Cross Reference: Decretos N° 618/1997, 953/2024 y 13/2025 y Resoluciones N° 630/1994 (Administración Nacional de Aduanas); 4915/2021 y 5110/2022 (ARCA)</vt:lpstr>
      <vt:lpstr>Resolución General 1079/2025 (CNV)  Ampliación de Operaciones de Pase sobre Valores Negociables de Emisión Individual    Fecha de publicación: 14/08/2025 Entrada en vigencia: 15/08/2025  Cross Reference: Leyes N° 24.452, 26.831, 27.264 y 27.440; Decreto N° 386/03; y Decreto-Ley N° 5965/63 </vt:lpstr>
      <vt:lpstr>Resoluciones Conjuntas 37/2025 y 38/2025 (MINISTERIO DE ECONOMÍA SECRETARÍA DE FINANZAS Y SECRETARÍA DE HACIENDA)  Adquisición y ampliación de Letras del Tesoro Nacional     Fecha de Publicación: 37/2025: 12/08/2025.- 38/2025: 14/08/2025. Entrada en Vigencia: 37/2025: 11/08/2025.- 38/2025: 13/08/2025.-  Cross Reference: Leyes N° 11.672, 24.156 y 27.701; Decretos N°1344/2007, 820/2020, 436/2023, 56/2023, 23/2024, 280/2024, 459/2024, 594/2024, 1104/2024 y 453/2025; y Resolución Conjunta 9/2019 de la Secretaría de Finanzas y de la Secretaría de Hacienda.</vt:lpstr>
      <vt:lpstr>REFERENCIAS</vt:lpstr>
      <vt:lpstr> Desde O&amp;A continuaremos informando las respectivas novedades normativas y asistiéndolos en su cumplimiento. </vt:lpstr>
      <vt:lpstr>CONTACTO   Tel. 4316-6600 Fax. +54 11 4815-6600  Paraguay 1866 C1121ABB Buenos Aires, Argentina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Vanina Pace</dc:creator>
  <cp:lastModifiedBy>Vanina Pace</cp:lastModifiedBy>
  <cp:revision>1</cp:revision>
  <dcterms:modified xsi:type="dcterms:W3CDTF">2025-08-14T18:35:00Z</dcterms:modified>
</cp:coreProperties>
</file>