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embeddedFontLst>
    <p:embeddedFont>
      <p:font typeface="Merriweather" panose="00000500000000000000" pitchFamily="2" charset="0"/>
      <p:regular r:id="rId12"/>
      <p:bold r:id="rId13"/>
      <p:italic r:id="rId14"/>
      <p:boldItalic r:id="rId15"/>
    </p:embeddedFont>
    <p:embeddedFont>
      <p:font typeface="Roboto" panose="02000000000000000000" pitchFamily="2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4" roundtripDataSignature="AMtx7mid2Lt3VYWtng1Txuz/SI2Yah77Y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88E21B5-7FD8-4942-92F5-A762547C060E}">
  <a:tblStyle styleId="{988E21B5-7FD8-4942-92F5-A762547C060E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960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2" name="Google Shape;6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" name="Google Shape;6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386b28921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" name="Google Shape;82;g3386b28921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3857d398c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9" name="Google Shape;89;g33857d398c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3857d398c9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g33857d398c9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" name="Google Shape;10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0" name="Google Shape;110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7" name="Google Shape;117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/>
          <p:nvPr/>
        </p:nvSpPr>
        <p:spPr>
          <a:xfrm>
            <a:off x="-125" y="0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12"/>
          <p:cNvSpPr txBox="1">
            <a:spLocks noGrp="1"/>
          </p:cNvSpPr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" name="Google Shape;12;p12"/>
          <p:cNvSpPr txBox="1">
            <a:spLocks noGrp="1"/>
          </p:cNvSpPr>
          <p:nvPr>
            <p:ph type="subTitle" idx="1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1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21"/>
          <p:cNvSpPr txBox="1">
            <a:spLocks noGrp="1"/>
          </p:cNvSpPr>
          <p:nvPr>
            <p:ph type="body" idx="1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>
            <a:endParaRPr/>
          </a:p>
        </p:txBody>
      </p:sp>
      <p:sp>
        <p:nvSpPr>
          <p:cNvPr id="57" name="Google Shape;57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3"/>
          <p:cNvSpPr txBox="1">
            <a:spLocks noGrp="1"/>
          </p:cNvSpPr>
          <p:nvPr>
            <p:ph type="title" hasCustomPrompt="1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" name="Google Shape;16;p13"/>
          <p:cNvSpPr txBox="1">
            <a:spLocks noGrp="1"/>
          </p:cNvSpPr>
          <p:nvPr>
            <p:ph type="body" idx="1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marL="914400" lvl="1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4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14"/>
          <p:cNvSpPr txBox="1">
            <a:spLocks noGrp="1"/>
          </p:cNvSpPr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14"/>
          <p:cNvSpPr txBox="1">
            <a:spLocks noGrp="1"/>
          </p:cNvSpPr>
          <p:nvPr>
            <p:ph type="subTitle" idx="1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14"/>
          <p:cNvSpPr txBox="1">
            <a:spLocks noGrp="1"/>
          </p:cNvSpPr>
          <p:nvPr>
            <p:ph type="body" idx="2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15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6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16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16"/>
          <p:cNvSpPr txBox="1">
            <a:spLocks noGrp="1"/>
          </p:cNvSpPr>
          <p:nvPr>
            <p:ph type="body" idx="1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marL="914400" lvl="1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3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7"/>
          <p:cNvSpPr/>
          <p:nvPr/>
        </p:nvSpPr>
        <p:spPr>
          <a:xfrm>
            <a:off x="0" y="48099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35" name="Google Shape;35;p17"/>
          <p:cNvSpPr/>
          <p:nvPr/>
        </p:nvSpPr>
        <p:spPr>
          <a:xfrm>
            <a:off x="0" y="0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36" name="Google Shape;36;p17"/>
          <p:cNvSpPr txBox="1">
            <a:spLocks noGrp="1"/>
          </p:cNvSpPr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37" name="Google Shape;37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8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18"/>
          <p:cNvSpPr/>
          <p:nvPr/>
        </p:nvSpPr>
        <p:spPr>
          <a:xfrm>
            <a:off x="0" y="44125"/>
            <a:ext cx="4313625" cy="4399375"/>
          </a:xfrm>
          <a:custGeom>
            <a:avLst/>
            <a:gdLst/>
            <a:ahLst/>
            <a:cxnLst/>
            <a:rect l="l" t="t" r="r" b="b"/>
            <a:pathLst>
              <a:path w="172545" h="175975" extrusionOk="0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41" name="Google Shape;41;p18"/>
          <p:cNvSpPr/>
          <p:nvPr/>
        </p:nvSpPr>
        <p:spPr>
          <a:xfrm>
            <a:off x="-125" y="0"/>
            <a:ext cx="4316900" cy="4395600"/>
          </a:xfrm>
          <a:custGeom>
            <a:avLst/>
            <a:gdLst/>
            <a:ahLst/>
            <a:cxnLst/>
            <a:rect l="l" t="t" r="r" b="b"/>
            <a:pathLst>
              <a:path w="172676" h="175824" extrusionOk="0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42" name="Google Shape;42;p18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18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44" name="Google Shape;44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9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9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19"/>
          <p:cNvSpPr txBox="1">
            <a:spLocks noGrp="1"/>
          </p:cNvSpPr>
          <p:nvPr>
            <p:ph type="body" idx="1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19"/>
          <p:cNvSpPr txBox="1">
            <a:spLocks noGrp="1"/>
          </p:cNvSpPr>
          <p:nvPr>
            <p:ph type="body" idx="2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0" name="Google Shape;50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0"/>
          <p:cNvSpPr txBox="1">
            <a:spLocks noGrp="1"/>
          </p:cNvSpPr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53" name="Google Shape;53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aradig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 b="0" i="0" u="none" strike="noStrike" cap="non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 b="0" i="0" u="none" strike="noStrike" cap="non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 b="0" i="0" u="none" strike="noStrike" cap="non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 b="0" i="0" u="none" strike="noStrike" cap="non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 b="0" i="0" u="none" strike="noStrike" cap="non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 b="0" i="0" u="none" strike="noStrike" cap="non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 b="0" i="0" u="none" strike="noStrike" cap="non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 b="0" i="0" u="none" strike="noStrike" cap="non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 b="0" i="0" u="none" strike="noStrike" cap="non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7" name="Google Shape;7;p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letinoficial.gob.ar/detalleAviso/primera/321345/20250218?busqueda=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letinoficial.gob.ar/detalleAviso/primera/321521/2025022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letinoficial.gob.ar/detalleAviso/primera/321557/20250221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cguaia@ortizyasociados.com.ar" TargetMode="External"/><Relationship Id="rId3" Type="http://schemas.openxmlformats.org/officeDocument/2006/relationships/hyperlink" Target="mailto:jortiz@ortizyasociados.com.ar" TargetMode="External"/><Relationship Id="rId7" Type="http://schemas.openxmlformats.org/officeDocument/2006/relationships/hyperlink" Target="mailto:mnardi@ortizyasociados.com.ar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jrovira@ortizyasociados.com.ar" TargetMode="External"/><Relationship Id="rId5" Type="http://schemas.openxmlformats.org/officeDocument/2006/relationships/hyperlink" Target="mailto:vmahia@ortizyasociados.com.ar" TargetMode="External"/><Relationship Id="rId4" Type="http://schemas.openxmlformats.org/officeDocument/2006/relationships/hyperlink" Target="mailto:lpalomino@ortizyasociados.com.ar" TargetMode="Externa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"/>
          <p:cNvSpPr txBox="1">
            <a:spLocks noGrp="1"/>
          </p:cNvSpPr>
          <p:nvPr>
            <p:ph type="ctrTitle"/>
          </p:nvPr>
        </p:nvSpPr>
        <p:spPr>
          <a:xfrm>
            <a:off x="194470" y="415439"/>
            <a:ext cx="8520600" cy="22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3940" b="1"/>
              <a:t>NEWSLETTER NORMATIVO  </a:t>
            </a:r>
            <a:endParaRPr sz="3940" b="1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3540"/>
              <a:t>Semana del 17 al 21 de Febrero 2025</a:t>
            </a:r>
            <a:endParaRPr sz="3540"/>
          </a:p>
        </p:txBody>
      </p:sp>
      <p:pic>
        <p:nvPicPr>
          <p:cNvPr id="65" name="Google Shape;65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32825" y="4277025"/>
            <a:ext cx="3699476" cy="588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"/>
          <p:cNvSpPr txBox="1">
            <a:spLocks noGrp="1"/>
          </p:cNvSpPr>
          <p:nvPr>
            <p:ph type="body" idx="1"/>
          </p:nvPr>
        </p:nvSpPr>
        <p:spPr>
          <a:xfrm>
            <a:off x="143525" y="935700"/>
            <a:ext cx="4312500" cy="29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endParaRPr sz="150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300"/>
              <a:buNone/>
            </a:pPr>
            <a:r>
              <a:rPr lang="es" sz="3700" b="1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CORPORATE</a:t>
            </a:r>
            <a:endParaRPr sz="3700" b="1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71" name="Google Shape;71;p2"/>
          <p:cNvSpPr txBox="1">
            <a:spLocks noGrp="1"/>
          </p:cNvSpPr>
          <p:nvPr>
            <p:ph type="body" idx="1"/>
          </p:nvPr>
        </p:nvSpPr>
        <p:spPr>
          <a:xfrm>
            <a:off x="4709375" y="743925"/>
            <a:ext cx="4312500" cy="360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endParaRPr sz="150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457200" lvl="0" indent="-2286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Merriweather"/>
              <a:buNone/>
            </a:pPr>
            <a:endParaRPr sz="150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Merriweather"/>
              <a:buNone/>
            </a:pPr>
            <a:endParaRPr sz="150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457200" lvl="0" indent="-3238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Merriweather"/>
              <a:buChar char="●"/>
            </a:pPr>
            <a:r>
              <a:rPr lang="es" sz="15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Resolución General 5650/2025 (ARCA)</a:t>
            </a:r>
            <a:endParaRPr sz="150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457200" lvl="0" indent="-3238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Merriweather"/>
              <a:buChar char="●"/>
            </a:pPr>
            <a:r>
              <a:rPr lang="es" sz="15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Resolución General 1055/2025 (CNV)</a:t>
            </a:r>
            <a:endParaRPr sz="150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cxnSp>
        <p:nvCxnSpPr>
          <p:cNvPr id="72" name="Google Shape;72;p2"/>
          <p:cNvCxnSpPr/>
          <p:nvPr/>
        </p:nvCxnSpPr>
        <p:spPr>
          <a:xfrm flipH="1">
            <a:off x="4556600" y="185975"/>
            <a:ext cx="52200" cy="474240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oval" w="med" len="med"/>
            <a:tailEnd type="oval" w="med" len="med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5"/>
          <p:cNvSpPr txBox="1">
            <a:spLocks noGrp="1"/>
          </p:cNvSpPr>
          <p:nvPr>
            <p:ph type="title"/>
          </p:nvPr>
        </p:nvSpPr>
        <p:spPr>
          <a:xfrm>
            <a:off x="265500" y="121050"/>
            <a:ext cx="4045200" cy="47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s" b="1"/>
              <a:t>Resolución General 5650/2025 (ARCA)</a:t>
            </a:r>
            <a:endParaRPr b="1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2000"/>
              <a:buNone/>
            </a:pPr>
            <a:endParaRPr sz="2500" b="1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2000"/>
              <a:buNone/>
            </a:pPr>
            <a:r>
              <a:rPr lang="es" sz="2500" b="1"/>
              <a:t>Clave de Inversores del Exterior </a:t>
            </a:r>
            <a:endParaRPr sz="2500" b="1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endParaRPr b="1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31269"/>
              <a:buNone/>
            </a:pPr>
            <a:r>
              <a:rPr lang="es" sz="1800" b="1"/>
              <a:t>Fecha de publicación: 18/02/2025</a:t>
            </a:r>
            <a:endParaRPr sz="1800" b="1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31269"/>
              <a:buNone/>
            </a:pPr>
            <a:r>
              <a:rPr lang="es" sz="1800" b="1"/>
              <a:t>Entrada en vigencia: 18/02/2025 </a:t>
            </a:r>
            <a:endParaRPr sz="1800" b="1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55555"/>
              <a:buNone/>
            </a:pPr>
            <a:endParaRPr sz="1800" b="1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55555"/>
              <a:buNone/>
            </a:pPr>
            <a:r>
              <a:rPr lang="es" sz="1800" b="1"/>
              <a:t>Cross reference: </a:t>
            </a:r>
            <a:r>
              <a:rPr lang="es" sz="1800"/>
              <a:t>Ley N°27.260, Ley N°27.743; Resolución General N°3.986, Resolución General N°4.226</a:t>
            </a:r>
            <a:endParaRPr sz="18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55555"/>
              <a:buNone/>
            </a:pPr>
            <a:endParaRPr sz="18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31269"/>
              <a:buNone/>
            </a:pPr>
            <a:endParaRPr sz="2133" b="1"/>
          </a:p>
        </p:txBody>
      </p:sp>
      <p:sp>
        <p:nvSpPr>
          <p:cNvPr id="78" name="Google Shape;78;p5"/>
          <p:cNvSpPr txBox="1"/>
          <p:nvPr/>
        </p:nvSpPr>
        <p:spPr>
          <a:xfrm>
            <a:off x="4657100" y="4486650"/>
            <a:ext cx="4194600" cy="38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" sz="1600" b="1" i="0" u="sng" strike="noStrike" cap="none" dirty="0">
                <a:solidFill>
                  <a:schemeClr val="hlink"/>
                </a:solidFill>
                <a:latin typeface="Merriweather"/>
                <a:ea typeface="Merriweather"/>
                <a:cs typeface="Merriweather"/>
                <a:sym typeface="Merriweather"/>
                <a:hlinkClick r:id="rId3"/>
              </a:rPr>
              <a:t>ENLACE A LA NORMA</a:t>
            </a:r>
            <a:endParaRPr sz="1600" b="1" i="0" u="sng" strike="noStrike" cap="none" dirty="0">
              <a:solidFill>
                <a:schemeClr val="hlink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2"/>
          </p:nvPr>
        </p:nvSpPr>
        <p:spPr>
          <a:xfrm>
            <a:off x="4657100" y="510449"/>
            <a:ext cx="4194600" cy="461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1200" dirty="0">
                <a:latin typeface="Merriweather"/>
                <a:ea typeface="Merriweather"/>
                <a:cs typeface="Merriweather"/>
                <a:sym typeface="Merriweather"/>
              </a:rPr>
              <a:t>A través de la presente Resolución, ARCA otorga la CIE para personas humanas residentes en el exterior que pretendan realizar inversiones financieras en el país. La entidad financiera del país y/o el agente financiero autorizado y registrado en la CNV actuará en carácter de representante del sujeto del exterior, al solo efecto de tramitar la CIE.</a:t>
            </a:r>
            <a:endParaRPr sz="1200" dirty="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813"/>
              <a:buNone/>
            </a:pPr>
            <a:r>
              <a:rPr lang="es" sz="1200" dirty="0">
                <a:latin typeface="Merriweather"/>
                <a:ea typeface="Merriweather"/>
                <a:cs typeface="Merriweather"/>
                <a:sym typeface="Merriweather"/>
              </a:rPr>
              <a:t>Asimismo, la solicitud de la CIE y la presentación de la documentación de respaldo se efectuará a través del servicio "web" denominado "Clave de Identificación Especial", opción "Solicitud de Clave de Inversores del Exterior – CIE", para lo cual el usuario designado (persona humana) por los representantes mencionados deberá contar con Clave Fiscal con Nivel de Seguridad 3 como mínimo.</a:t>
            </a:r>
            <a:endParaRPr sz="1200" dirty="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813"/>
              <a:buNone/>
            </a:pPr>
            <a:endParaRPr sz="1000" dirty="0"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386b289218_0_0"/>
          <p:cNvSpPr txBox="1">
            <a:spLocks noGrp="1"/>
          </p:cNvSpPr>
          <p:nvPr>
            <p:ph type="title"/>
          </p:nvPr>
        </p:nvSpPr>
        <p:spPr>
          <a:xfrm>
            <a:off x="265500" y="121050"/>
            <a:ext cx="4045200" cy="47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s" b="1"/>
              <a:t>Resolución General 1055/2025 (CNV)</a:t>
            </a:r>
            <a:endParaRPr b="1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2000"/>
              <a:buNone/>
            </a:pPr>
            <a:endParaRPr sz="2500" b="1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2000"/>
              <a:buNone/>
            </a:pPr>
            <a:r>
              <a:rPr lang="es" sz="2500" b="1"/>
              <a:t>Autorización Automática de Fondos Cerrados de Créditos </a:t>
            </a:r>
            <a:endParaRPr sz="2500" b="1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endParaRPr b="1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31269"/>
              <a:buNone/>
            </a:pPr>
            <a:r>
              <a:rPr lang="es" sz="1800" b="1"/>
              <a:t>Fecha de publicación: 20/02/2025</a:t>
            </a:r>
            <a:endParaRPr sz="1800" b="1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31269"/>
              <a:buNone/>
            </a:pPr>
            <a:r>
              <a:rPr lang="es" sz="1800" b="1"/>
              <a:t>Entrada en vigencia: 21/02/2025 </a:t>
            </a:r>
            <a:endParaRPr sz="1800" b="1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55555"/>
              <a:buNone/>
            </a:pPr>
            <a:endParaRPr sz="1800" b="1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55555"/>
              <a:buNone/>
            </a:pPr>
            <a:r>
              <a:rPr lang="es" sz="1800" b="1"/>
              <a:t>Cross reference: </a:t>
            </a:r>
            <a:r>
              <a:rPr lang="es" sz="1800"/>
              <a:t>Ley N°26.831, Ley 24083; Resolución General N° 1042.</a:t>
            </a:r>
            <a:endParaRPr sz="18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55555"/>
              <a:buNone/>
            </a:pPr>
            <a:endParaRPr sz="18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31270"/>
              <a:buNone/>
            </a:pPr>
            <a:endParaRPr sz="2133" b="1"/>
          </a:p>
        </p:txBody>
      </p:sp>
      <p:sp>
        <p:nvSpPr>
          <p:cNvPr id="85" name="Google Shape;85;g3386b289218_0_0"/>
          <p:cNvSpPr txBox="1"/>
          <p:nvPr/>
        </p:nvSpPr>
        <p:spPr>
          <a:xfrm>
            <a:off x="4657106" y="4732833"/>
            <a:ext cx="4194600" cy="38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" sz="1600" b="1" i="0" u="sng" strike="noStrike" cap="none">
                <a:solidFill>
                  <a:schemeClr val="hlink"/>
                </a:solidFill>
                <a:latin typeface="Merriweather"/>
                <a:ea typeface="Merriweather"/>
                <a:cs typeface="Merriweather"/>
                <a:sym typeface="Merriweather"/>
                <a:hlinkClick r:id="rId3"/>
              </a:rPr>
              <a:t>ENLACE A LA NORMA</a:t>
            </a:r>
            <a:endParaRPr sz="1600" b="1" i="0" u="sng" strike="noStrike" cap="none">
              <a:solidFill>
                <a:schemeClr val="hlink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86" name="Google Shape;86;g3386b289218_0_0"/>
          <p:cNvSpPr txBox="1">
            <a:spLocks noGrp="1"/>
          </p:cNvSpPr>
          <p:nvPr>
            <p:ph type="body" idx="2"/>
          </p:nvPr>
        </p:nvSpPr>
        <p:spPr>
          <a:xfrm>
            <a:off x="4657100" y="265799"/>
            <a:ext cx="4194600" cy="461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813"/>
              <a:buNone/>
            </a:pPr>
            <a:r>
              <a:rPr lang="es" sz="1200">
                <a:latin typeface="Merriweather"/>
                <a:ea typeface="Merriweather"/>
                <a:cs typeface="Merriweather"/>
                <a:sym typeface="Merriweather"/>
              </a:rPr>
              <a:t>La presente resolución establece un procedimiento simplificado de autorización automática para la emisión de Fondos Comunes de Inversión Cerrados de Créditos, destinado exclusivamente a inversores calificados. Este régimen tiene como objetivo agilizar la autorización de fondos cuyo patrimonio se compone de carteras de créditos, con un monto máximo de emisión de 7.000.000 de UVAs o su equivalente en pesos o moneda extranjera. La norma busca mantener altos estándares de transparencia y protección al inversor. </a:t>
            </a:r>
            <a:endParaRPr sz="120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813"/>
              <a:buNone/>
            </a:pPr>
            <a:r>
              <a:rPr lang="es" sz="1200">
                <a:latin typeface="Merriweather"/>
                <a:ea typeface="Merriweather"/>
                <a:cs typeface="Merriweather"/>
                <a:sym typeface="Merriweather"/>
              </a:rPr>
              <a:t>El régimen incluye la obligación de presentar estados contables periódicos, informes sobre el cobro de capital e intereses, y la comunicación de cualquier desviación significativa en la gestión de los créditos. Además, los valores negociables emitidos solo podrán ser adquiridos por inversores calificados, y las cuotapartes deben ser listadas en un mercado autorizado por la CNV.</a:t>
            </a:r>
            <a:endParaRPr sz="120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813"/>
              <a:buNone/>
            </a:pPr>
            <a:endParaRPr sz="1200"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3857d398c9_0_0"/>
          <p:cNvSpPr txBox="1">
            <a:spLocks noGrp="1"/>
          </p:cNvSpPr>
          <p:nvPr>
            <p:ph type="body" idx="1"/>
          </p:nvPr>
        </p:nvSpPr>
        <p:spPr>
          <a:xfrm>
            <a:off x="143525" y="935700"/>
            <a:ext cx="4312500" cy="29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endParaRPr sz="150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300"/>
              <a:buNone/>
            </a:pPr>
            <a:r>
              <a:rPr lang="es" sz="3700" b="1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LABORAL</a:t>
            </a:r>
            <a:endParaRPr sz="3700" b="1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92" name="Google Shape;92;g33857d398c9_0_0"/>
          <p:cNvSpPr txBox="1">
            <a:spLocks noGrp="1"/>
          </p:cNvSpPr>
          <p:nvPr>
            <p:ph type="body" idx="1"/>
          </p:nvPr>
        </p:nvSpPr>
        <p:spPr>
          <a:xfrm>
            <a:off x="4709375" y="743925"/>
            <a:ext cx="4312500" cy="360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endParaRPr sz="150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457200" lvl="0" indent="-2286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Merriweather"/>
              <a:buNone/>
            </a:pPr>
            <a:endParaRPr sz="150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Merriweather"/>
              <a:buChar char="●"/>
            </a:pPr>
            <a:r>
              <a:rPr lang="es" sz="15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Resolución 1/2025 (CNTCP)</a:t>
            </a:r>
            <a:endParaRPr sz="150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cxnSp>
        <p:nvCxnSpPr>
          <p:cNvPr id="93" name="Google Shape;93;g33857d398c9_0_0"/>
          <p:cNvCxnSpPr/>
          <p:nvPr/>
        </p:nvCxnSpPr>
        <p:spPr>
          <a:xfrm flipH="1">
            <a:off x="4556600" y="185975"/>
            <a:ext cx="52200" cy="474240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oval" w="med" len="med"/>
            <a:tailEnd type="oval" w="med" len="med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33857d398c9_0_6"/>
          <p:cNvSpPr txBox="1"/>
          <p:nvPr/>
        </p:nvSpPr>
        <p:spPr>
          <a:xfrm>
            <a:off x="4572000" y="4486650"/>
            <a:ext cx="4194600" cy="38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" sz="1600" b="1" i="0" u="sng" strike="noStrike" cap="none" dirty="0">
                <a:solidFill>
                  <a:schemeClr val="hlink"/>
                </a:solidFill>
                <a:latin typeface="Merriweather"/>
                <a:ea typeface="Merriweather"/>
                <a:cs typeface="Merriweather"/>
                <a:sym typeface="Merriweather"/>
                <a:hlinkClick r:id="rId3"/>
              </a:rPr>
              <a:t>ENLACE A LA NORMA</a:t>
            </a:r>
            <a:endParaRPr sz="1600" b="1" i="0" u="sng" strike="noStrike" cap="none" dirty="0">
              <a:solidFill>
                <a:schemeClr val="hlink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99" name="Google Shape;99;g33857d398c9_0_6"/>
          <p:cNvSpPr txBox="1">
            <a:spLocks noGrp="1"/>
          </p:cNvSpPr>
          <p:nvPr>
            <p:ph type="title"/>
          </p:nvPr>
        </p:nvSpPr>
        <p:spPr>
          <a:xfrm>
            <a:off x="265500" y="121050"/>
            <a:ext cx="4045200" cy="47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s" b="1"/>
              <a:t>Resolución 1/2025 (Comisión Nacional de Trabajo en Casas Particulares)</a:t>
            </a:r>
            <a:endParaRPr b="1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2000"/>
              <a:buNone/>
            </a:pPr>
            <a:endParaRPr sz="2500" b="1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2000"/>
              <a:buNone/>
            </a:pPr>
            <a:r>
              <a:rPr lang="es" sz="2500" b="1"/>
              <a:t>Incremento de remuneraciones para personal de casas particulares</a:t>
            </a:r>
            <a:endParaRPr sz="2500" b="1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endParaRPr b="1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31269"/>
              <a:buNone/>
            </a:pPr>
            <a:r>
              <a:rPr lang="es" sz="1800" b="1"/>
              <a:t>Fecha de publicación: 21/02/2025</a:t>
            </a:r>
            <a:endParaRPr sz="1800" b="1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55555"/>
              <a:buNone/>
            </a:pPr>
            <a:endParaRPr sz="1800" b="1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55555"/>
              <a:buNone/>
            </a:pPr>
            <a:r>
              <a:rPr lang="es" sz="1800" b="1"/>
              <a:t>Cross reference: </a:t>
            </a:r>
            <a:r>
              <a:rPr lang="es" sz="1800"/>
              <a:t>Ley N°26.844</a:t>
            </a:r>
            <a:endParaRPr sz="18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31270"/>
              <a:buNone/>
            </a:pPr>
            <a:endParaRPr sz="2133" b="1"/>
          </a:p>
        </p:txBody>
      </p:sp>
      <p:sp>
        <p:nvSpPr>
          <p:cNvPr id="100" name="Google Shape;100;g33857d398c9_0_6"/>
          <p:cNvSpPr txBox="1">
            <a:spLocks noGrp="1"/>
          </p:cNvSpPr>
          <p:nvPr>
            <p:ph type="body" idx="2"/>
          </p:nvPr>
        </p:nvSpPr>
        <p:spPr>
          <a:xfrm>
            <a:off x="4657100" y="654249"/>
            <a:ext cx="4194600" cy="461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" sz="1200" dirty="0">
                <a:latin typeface="Merriweather"/>
                <a:ea typeface="Merriweather"/>
                <a:cs typeface="Merriweather"/>
                <a:sym typeface="Merriweather"/>
              </a:rPr>
              <a:t>Se fija un incremento de las remuneraciones horarias y mensuales mínimas correspondientes a los meses de septiembre y octubre de 2024, para el Personal comprendido en el Régimen establecido por la Ley N° 26.844 conforme las escalas salariales que lucen en el Anexo I adjunto en la resolución.</a:t>
            </a:r>
            <a:endParaRPr sz="1200" dirty="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813"/>
              <a:buNone/>
            </a:pPr>
            <a:endParaRPr sz="1000" dirty="0"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8"/>
          <p:cNvSpPr txBox="1">
            <a:spLocks noGrp="1"/>
          </p:cNvSpPr>
          <p:nvPr>
            <p:ph type="title"/>
          </p:nvPr>
        </p:nvSpPr>
        <p:spPr>
          <a:xfrm>
            <a:off x="311700" y="360850"/>
            <a:ext cx="8520600" cy="62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s" b="1"/>
              <a:t>REFERENCIAS</a:t>
            </a:r>
            <a:endParaRPr b="1"/>
          </a:p>
        </p:txBody>
      </p:sp>
      <p:graphicFrame>
        <p:nvGraphicFramePr>
          <p:cNvPr id="106" name="Google Shape;106;p8"/>
          <p:cNvGraphicFramePr/>
          <p:nvPr/>
        </p:nvGraphicFramePr>
        <p:xfrm>
          <a:off x="2586267" y="1830467"/>
          <a:ext cx="4185450" cy="2913240"/>
        </p:xfrm>
        <a:graphic>
          <a:graphicData uri="http://schemas.openxmlformats.org/drawingml/2006/table">
            <a:tbl>
              <a:tblPr>
                <a:noFill/>
                <a:tableStyleId>{988E21B5-7FD8-4942-92F5-A762547C060E}</a:tableStyleId>
              </a:tblPr>
              <a:tblGrid>
                <a:gridCol w="2092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2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91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strike="noStrike" cap="none">
                          <a:latin typeface="Merriweather"/>
                          <a:ea typeface="Merriweather"/>
                          <a:cs typeface="Merriweather"/>
                          <a:sym typeface="Merriweather"/>
                        </a:rPr>
                        <a:t>ARCA</a:t>
                      </a:r>
                      <a:endParaRPr sz="1200" u="none" strike="noStrike" cap="none">
                        <a:latin typeface="Merriweather"/>
                        <a:ea typeface="Merriweather"/>
                        <a:cs typeface="Merriweather"/>
                        <a:sym typeface="Merriweather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strike="noStrike" cap="none">
                          <a:latin typeface="Merriweather"/>
                          <a:ea typeface="Merriweather"/>
                          <a:cs typeface="Merriweather"/>
                          <a:sym typeface="Merriweather"/>
                        </a:rPr>
                        <a:t>Agencia de  recaudación y control aduanero</a:t>
                      </a:r>
                      <a:endParaRPr sz="1200" u="none" strike="noStrike" cap="none">
                        <a:latin typeface="Merriweather"/>
                        <a:ea typeface="Merriweather"/>
                        <a:cs typeface="Merriweather"/>
                        <a:sym typeface="Merriweather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Merriweather"/>
                        <a:ea typeface="Merriweather"/>
                        <a:cs typeface="Merriweather"/>
                        <a:sym typeface="Merriweather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8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strike="noStrike" cap="none">
                          <a:latin typeface="Merriweather"/>
                          <a:ea typeface="Merriweather"/>
                          <a:cs typeface="Merriweather"/>
                          <a:sym typeface="Merriweather"/>
                        </a:rPr>
                        <a:t>MECON</a:t>
                      </a:r>
                      <a:endParaRPr sz="1200" u="none" strike="noStrike" cap="none">
                        <a:latin typeface="Merriweather"/>
                        <a:ea typeface="Merriweather"/>
                        <a:cs typeface="Merriweather"/>
                        <a:sym typeface="Merriweather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strike="noStrike" cap="none">
                          <a:latin typeface="Merriweather"/>
                          <a:ea typeface="Merriweather"/>
                          <a:cs typeface="Merriweather"/>
                          <a:sym typeface="Merriweather"/>
                        </a:rPr>
                        <a:t>Ministerio de Economía</a:t>
                      </a:r>
                      <a:endParaRPr sz="1200" u="none" strike="noStrike" cap="none">
                        <a:latin typeface="Merriweather"/>
                        <a:ea typeface="Merriweather"/>
                        <a:cs typeface="Merriweather"/>
                        <a:sym typeface="Merriweather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8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b="0" i="0" u="none" strike="noStrike" cap="none">
                          <a:solidFill>
                            <a:srgbClr val="000000"/>
                          </a:solidFill>
                          <a:latin typeface="Merriweather"/>
                          <a:ea typeface="Merriweather"/>
                          <a:cs typeface="Merriweather"/>
                          <a:sym typeface="Merriweather"/>
                        </a:rPr>
                        <a:t>PEN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Merriweather"/>
                        <a:ea typeface="Merriweather"/>
                        <a:cs typeface="Merriweather"/>
                        <a:sym typeface="Merriweather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strike="noStrike" cap="none">
                          <a:latin typeface="Merriweather"/>
                          <a:ea typeface="Merriweather"/>
                          <a:cs typeface="Merriweather"/>
                          <a:sym typeface="Merriweather"/>
                        </a:rPr>
                        <a:t>Poder Ejecutivo Nacion</a:t>
                      </a:r>
                      <a:endParaRPr sz="1200" u="none" strike="noStrike" cap="none">
                        <a:latin typeface="Merriweather"/>
                        <a:ea typeface="Merriweather"/>
                        <a:cs typeface="Merriweather"/>
                        <a:sym typeface="Merriweather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8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200">
                          <a:latin typeface="Merriweather"/>
                          <a:ea typeface="Merriweather"/>
                          <a:cs typeface="Merriweather"/>
                          <a:sym typeface="Merriweather"/>
                        </a:rPr>
                        <a:t>CIE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Merriweather"/>
                        <a:ea typeface="Merriweather"/>
                        <a:cs typeface="Merriweather"/>
                        <a:sym typeface="Merriweather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200">
                          <a:latin typeface="Merriweather"/>
                          <a:ea typeface="Merriweather"/>
                          <a:cs typeface="Merriweather"/>
                          <a:sym typeface="Merriweather"/>
                        </a:rPr>
                        <a:t>Clave de Inversores del Exterior</a:t>
                      </a:r>
                      <a:endParaRPr sz="1200" u="none" strike="noStrike" cap="none">
                        <a:latin typeface="Merriweather"/>
                        <a:ea typeface="Merriweather"/>
                        <a:cs typeface="Merriweather"/>
                        <a:sym typeface="Merriweather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8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200">
                          <a:latin typeface="Merriweather"/>
                          <a:ea typeface="Merriweather"/>
                          <a:cs typeface="Merriweather"/>
                          <a:sym typeface="Merriweather"/>
                        </a:rPr>
                        <a:t>CNTCP</a:t>
                      </a:r>
                      <a:endParaRPr sz="1200">
                        <a:latin typeface="Merriweather"/>
                        <a:ea typeface="Merriweather"/>
                        <a:cs typeface="Merriweather"/>
                        <a:sym typeface="Merriweather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200">
                          <a:latin typeface="Merriweather"/>
                          <a:ea typeface="Merriweather"/>
                          <a:cs typeface="Merriweather"/>
                          <a:sym typeface="Merriweather"/>
                        </a:rPr>
                        <a:t>Comisión Nacional de Trabajo en Casas Particulares</a:t>
                      </a:r>
                      <a:endParaRPr sz="1200">
                        <a:latin typeface="Merriweather"/>
                        <a:ea typeface="Merriweather"/>
                        <a:cs typeface="Merriweather"/>
                        <a:sym typeface="Merriweather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07" name="Google Shape;107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52499" y="4760350"/>
            <a:ext cx="1439002" cy="229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9"/>
          <p:cNvSpPr txBox="1">
            <a:spLocks noGrp="1"/>
          </p:cNvSpPr>
          <p:nvPr>
            <p:ph type="title"/>
          </p:nvPr>
        </p:nvSpPr>
        <p:spPr>
          <a:xfrm>
            <a:off x="145300" y="384100"/>
            <a:ext cx="3328800" cy="485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b="1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s" b="1"/>
              <a:t>Desde O&amp;A continuaremos informando las respectivas novedades normativas y asistiéndolos en su cumplimiento.</a:t>
            </a:r>
            <a:endParaRPr b="1"/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sz="1677"/>
          </a:p>
        </p:txBody>
      </p:sp>
      <p:pic>
        <p:nvPicPr>
          <p:cNvPr id="113" name="Google Shape;113;p9"/>
          <p:cNvPicPr preferRelativeResize="0"/>
          <p:nvPr/>
        </p:nvPicPr>
        <p:blipFill rotWithShape="1">
          <a:blip r:embed="rId3">
            <a:alphaModFix amt="62000"/>
          </a:blip>
          <a:srcRect/>
          <a:stretch/>
        </p:blipFill>
        <p:spPr>
          <a:xfrm>
            <a:off x="3771900" y="0"/>
            <a:ext cx="5372099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882850" y="4500021"/>
            <a:ext cx="2049751" cy="32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0"/>
          <p:cNvSpPr txBox="1">
            <a:spLocks noGrp="1"/>
          </p:cNvSpPr>
          <p:nvPr>
            <p:ph type="title"/>
          </p:nvPr>
        </p:nvSpPr>
        <p:spPr>
          <a:xfrm>
            <a:off x="544225" y="505650"/>
            <a:ext cx="3541500" cy="4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s" b="1"/>
              <a:t>CONTACTO</a:t>
            </a:r>
            <a:endParaRPr b="1"/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sz="155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2800"/>
              <a:buNone/>
            </a:pPr>
            <a:endParaRPr sz="155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2800"/>
              <a:buNone/>
            </a:pPr>
            <a:r>
              <a:rPr lang="es" sz="1583" b="1"/>
              <a:t>Tel.</a:t>
            </a:r>
            <a:r>
              <a:rPr lang="es" sz="1583"/>
              <a:t> 4316-6600</a:t>
            </a:r>
            <a:endParaRPr sz="1583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2800"/>
              <a:buNone/>
            </a:pPr>
            <a:r>
              <a:rPr lang="es" sz="1583" b="1"/>
              <a:t>Fax. </a:t>
            </a:r>
            <a:r>
              <a:rPr lang="es" sz="1583"/>
              <a:t>+54 11 4815-6600</a:t>
            </a:r>
            <a:endParaRPr sz="1583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770"/>
              <a:buFont typeface="Arial"/>
              <a:buNone/>
            </a:pPr>
            <a:endParaRPr sz="22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770"/>
              <a:buFont typeface="Arial"/>
              <a:buNone/>
            </a:pPr>
            <a:r>
              <a:rPr lang="es" sz="1566"/>
              <a:t>Paraguay 1866</a:t>
            </a:r>
            <a:endParaRPr sz="1566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770"/>
              <a:buFont typeface="Arial"/>
              <a:buNone/>
            </a:pPr>
            <a:r>
              <a:rPr lang="es" sz="1566"/>
              <a:t>C1121ABB</a:t>
            </a:r>
            <a:endParaRPr sz="1566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770"/>
              <a:buFont typeface="Arial"/>
              <a:buNone/>
            </a:pPr>
            <a:r>
              <a:rPr lang="es" sz="1566"/>
              <a:t>Buenos Aires, Argentina</a:t>
            </a:r>
            <a:endParaRPr sz="1566"/>
          </a:p>
        </p:txBody>
      </p:sp>
      <p:sp>
        <p:nvSpPr>
          <p:cNvPr id="120" name="Google Shape;120;p10"/>
          <p:cNvSpPr txBox="1">
            <a:spLocks noGrp="1"/>
          </p:cNvSpPr>
          <p:nvPr>
            <p:ph type="body" idx="2"/>
          </p:nvPr>
        </p:nvSpPr>
        <p:spPr>
          <a:xfrm>
            <a:off x="4835450" y="376350"/>
            <a:ext cx="3927900" cy="43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endParaRPr sz="1510" b="1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None/>
            </a:pPr>
            <a:r>
              <a:rPr lang="es" sz="1510" b="1">
                <a:latin typeface="Merriweather"/>
                <a:ea typeface="Merriweather"/>
                <a:cs typeface="Merriweather"/>
                <a:sym typeface="Merriweather"/>
              </a:rPr>
              <a:t>Jorge D. Ortiz - </a:t>
            </a:r>
            <a:r>
              <a:rPr lang="es" sz="1510" b="1" u="sng">
                <a:solidFill>
                  <a:schemeClr val="hlink"/>
                </a:solidFill>
                <a:latin typeface="Merriweather"/>
                <a:ea typeface="Merriweather"/>
                <a:cs typeface="Merriweather"/>
                <a:sym typeface="Merriweather"/>
                <a:hlinkClick r:id="rId3"/>
              </a:rPr>
              <a:t>jortiz@ortizyasociados.com.ar</a:t>
            </a:r>
            <a:r>
              <a:rPr lang="es" sz="1510" b="1">
                <a:latin typeface="Merriweather"/>
                <a:ea typeface="Merriweather"/>
                <a:cs typeface="Merriweather"/>
                <a:sym typeface="Merriweather"/>
              </a:rPr>
              <a:t>    </a:t>
            </a:r>
            <a:endParaRPr sz="1510" b="1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None/>
            </a:pPr>
            <a:r>
              <a:rPr lang="es" sz="1510" b="1">
                <a:latin typeface="Merriweather"/>
                <a:ea typeface="Merriweather"/>
                <a:cs typeface="Merriweather"/>
                <a:sym typeface="Merriweather"/>
              </a:rPr>
              <a:t>Luis Alberto Palomino - </a:t>
            </a:r>
            <a:r>
              <a:rPr lang="es" sz="1510" b="1" u="sng">
                <a:solidFill>
                  <a:schemeClr val="hlink"/>
                </a:solidFill>
                <a:latin typeface="Merriweather"/>
                <a:ea typeface="Merriweather"/>
                <a:cs typeface="Merriweather"/>
                <a:sym typeface="Merriweather"/>
                <a:hlinkClick r:id="rId4"/>
              </a:rPr>
              <a:t>lpalomino@ortizyasociados.com.ar</a:t>
            </a:r>
            <a:endParaRPr sz="1510" b="1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None/>
            </a:pPr>
            <a:r>
              <a:rPr lang="es" sz="1510" b="1">
                <a:latin typeface="Merriweather"/>
                <a:ea typeface="Merriweather"/>
                <a:cs typeface="Merriweather"/>
                <a:sym typeface="Merriweather"/>
              </a:rPr>
              <a:t>Vanesa Mahía - </a:t>
            </a:r>
            <a:r>
              <a:rPr lang="es" sz="1510" b="1" u="sng">
                <a:solidFill>
                  <a:schemeClr val="hlink"/>
                </a:solidFill>
                <a:latin typeface="Merriweather"/>
                <a:ea typeface="Merriweather"/>
                <a:cs typeface="Merriweather"/>
                <a:sym typeface="Merriweather"/>
                <a:hlinkClick r:id="rId5"/>
              </a:rPr>
              <a:t>vmahia@ortizyasociados.com.ar</a:t>
            </a:r>
            <a:r>
              <a:rPr lang="es" sz="1510" b="1">
                <a:latin typeface="Merriweather"/>
                <a:ea typeface="Merriweather"/>
                <a:cs typeface="Merriweather"/>
                <a:sym typeface="Merriweather"/>
              </a:rPr>
              <a:t>  </a:t>
            </a:r>
            <a:endParaRPr sz="1510" b="1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None/>
            </a:pPr>
            <a:r>
              <a:rPr lang="es" sz="1510" b="1">
                <a:latin typeface="Merriweather"/>
                <a:ea typeface="Merriweather"/>
                <a:cs typeface="Merriweather"/>
                <a:sym typeface="Merriweather"/>
              </a:rPr>
              <a:t>Juan Pablo Rovira Escalante -  </a:t>
            </a:r>
            <a:r>
              <a:rPr lang="es" sz="1510" b="1" u="sng">
                <a:solidFill>
                  <a:schemeClr val="hlink"/>
                </a:solidFill>
                <a:latin typeface="Merriweather"/>
                <a:ea typeface="Merriweather"/>
                <a:cs typeface="Merriweather"/>
                <a:sym typeface="Merriweather"/>
                <a:hlinkClick r:id="rId6"/>
              </a:rPr>
              <a:t>jrovira@ortizyasociados.com.ar</a:t>
            </a:r>
            <a:r>
              <a:rPr lang="es" sz="1510" b="1">
                <a:latin typeface="Merriweather"/>
                <a:ea typeface="Merriweather"/>
                <a:cs typeface="Merriweather"/>
                <a:sym typeface="Merriweather"/>
              </a:rPr>
              <a:t> </a:t>
            </a:r>
            <a:endParaRPr sz="1510" b="1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None/>
            </a:pPr>
            <a:r>
              <a:rPr lang="es" sz="1510" b="1">
                <a:latin typeface="Merriweather"/>
                <a:ea typeface="Merriweather"/>
                <a:cs typeface="Merriweather"/>
                <a:sym typeface="Merriweather"/>
              </a:rPr>
              <a:t>Marcelo Gustavo Nardi - </a:t>
            </a:r>
            <a:r>
              <a:rPr lang="es" sz="1510" b="1" u="sng">
                <a:solidFill>
                  <a:schemeClr val="hlink"/>
                </a:solidFill>
                <a:latin typeface="Merriweather"/>
                <a:ea typeface="Merriweather"/>
                <a:cs typeface="Merriweather"/>
                <a:sym typeface="Merriweather"/>
                <a:hlinkClick r:id="rId7"/>
              </a:rPr>
              <a:t>mnardi@ortizyasociados.com.ar</a:t>
            </a:r>
            <a:endParaRPr sz="1510" b="1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SzPts val="1300"/>
              <a:buNone/>
            </a:pPr>
            <a:r>
              <a:rPr lang="es" sz="1510" b="1">
                <a:latin typeface="Merriweather"/>
                <a:ea typeface="Merriweather"/>
                <a:cs typeface="Merriweather"/>
                <a:sym typeface="Merriweather"/>
              </a:rPr>
              <a:t>Carlos Ignacio Guaia -  </a:t>
            </a:r>
            <a:r>
              <a:rPr lang="es" sz="1510" b="1" u="sng">
                <a:solidFill>
                  <a:schemeClr val="hlink"/>
                </a:solidFill>
                <a:latin typeface="Merriweather"/>
                <a:ea typeface="Merriweather"/>
                <a:cs typeface="Merriweather"/>
                <a:sym typeface="Merriweather"/>
                <a:hlinkClick r:id="rId8"/>
              </a:rPr>
              <a:t>cguaia@ortizyasociados.com.ar</a:t>
            </a:r>
            <a:r>
              <a:rPr lang="es" sz="1510" b="1">
                <a:latin typeface="Merriweather"/>
                <a:ea typeface="Merriweather"/>
                <a:cs typeface="Merriweather"/>
                <a:sym typeface="Merriweather"/>
              </a:rPr>
              <a:t> </a:t>
            </a:r>
            <a:endParaRPr sz="1510" b="1">
              <a:latin typeface="Merriweather"/>
              <a:ea typeface="Merriweather"/>
              <a:cs typeface="Merriweather"/>
              <a:sym typeface="Merriweather"/>
            </a:endParaRPr>
          </a:p>
        </p:txBody>
      </p:sp>
      <p:pic>
        <p:nvPicPr>
          <p:cNvPr id="121" name="Google Shape;121;p1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324349" y="4667400"/>
            <a:ext cx="1439002" cy="229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611</Words>
  <Application>Microsoft Office PowerPoint</Application>
  <PresentationFormat>Presentación en pantalla (16:9)</PresentationFormat>
  <Paragraphs>74</Paragraphs>
  <Slides>9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Roboto</vt:lpstr>
      <vt:lpstr>Merriweather</vt:lpstr>
      <vt:lpstr>Arial</vt:lpstr>
      <vt:lpstr>Paradigm</vt:lpstr>
      <vt:lpstr>NEWSLETTER NORMATIVO   Semana del 17 al 21 de Febrero 2025</vt:lpstr>
      <vt:lpstr>Presentación de PowerPoint</vt:lpstr>
      <vt:lpstr>Resolución General 5650/2025 (ARCA)  Clave de Inversores del Exterior   Fecha de publicación: 18/02/2025 Entrada en vigencia: 18/02/2025   Cross reference: Ley N°27.260, Ley N°27.743; Resolución General N°3.986, Resolución General N°4.226  </vt:lpstr>
      <vt:lpstr>Resolución General 1055/2025 (CNV)  Autorización Automática de Fondos Cerrados de Créditos   Fecha de publicación: 20/02/2025 Entrada en vigencia: 21/02/2025   Cross reference: Ley N°26.831, Ley 24083; Resolución General N° 1042.  </vt:lpstr>
      <vt:lpstr>Presentación de PowerPoint</vt:lpstr>
      <vt:lpstr>Resolución 1/2025 (Comisión Nacional de Trabajo en Casas Particulares)  Incremento de remuneraciones para personal de casas particulares  Fecha de publicación: 21/02/2025  Cross reference: Ley N°26.844 </vt:lpstr>
      <vt:lpstr>REFERENCIAS</vt:lpstr>
      <vt:lpstr> Desde O&amp;A continuaremos informando las respectivas novedades normativas y asistiéndolos en su cumplimiento. </vt:lpstr>
      <vt:lpstr>CONTACTO   Tel. 4316-6600 Fax. +54 11 4815-6600  Paraguay 1866 C1121ABB Buenos Aires, Argentina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Vanina Pace</dc:creator>
  <cp:lastModifiedBy>Vanina Pace</cp:lastModifiedBy>
  <cp:revision>1</cp:revision>
  <dcterms:modified xsi:type="dcterms:W3CDTF">2025-02-21T20:11:25Z</dcterms:modified>
</cp:coreProperties>
</file>